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77" r:id="rId3"/>
    <p:sldId id="257" r:id="rId4"/>
    <p:sldId id="263" r:id="rId5"/>
    <p:sldId id="264" r:id="rId6"/>
    <p:sldId id="261" r:id="rId7"/>
    <p:sldId id="266" r:id="rId8"/>
    <p:sldId id="278" r:id="rId9"/>
    <p:sldId id="267" r:id="rId10"/>
    <p:sldId id="265" r:id="rId11"/>
    <p:sldId id="268" r:id="rId12"/>
    <p:sldId id="259" r:id="rId13"/>
    <p:sldId id="269" r:id="rId14"/>
    <p:sldId id="280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6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4333" autoAdjust="0"/>
  </p:normalViewPr>
  <p:slideViewPr>
    <p:cSldViewPr>
      <p:cViewPr varScale="1">
        <p:scale>
          <a:sx n="41" d="100"/>
          <a:sy n="41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26F79-2590-4951-8324-94D81E589C9C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20F10-3F15-4DF8-B499-151B12BC1DC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Good</a:t>
            </a:r>
            <a:r>
              <a:rPr lang="en-GB" baseline="0" dirty="0" smtClean="0"/>
              <a:t> evening.</a:t>
            </a:r>
          </a:p>
          <a:p>
            <a:r>
              <a:rPr lang="en-GB" baseline="0" dirty="0" smtClean="0"/>
              <a:t>My name is </a:t>
            </a:r>
            <a:r>
              <a:rPr lang="en-GB" baseline="0" dirty="0" err="1" smtClean="0"/>
              <a:t>david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ross</a:t>
            </a:r>
            <a:r>
              <a:rPr lang="en-GB" baseline="0" dirty="0" smtClean="0"/>
              <a:t> and tonight I will be talking about the Message Passing Interface which is a high speed messaging framework used in the </a:t>
            </a:r>
            <a:r>
              <a:rPr lang="en-GB" baseline="0" dirty="0" err="1" smtClean="0"/>
              <a:t>dvelopment</a:t>
            </a:r>
            <a:r>
              <a:rPr lang="en-GB" baseline="0" dirty="0" smtClean="0"/>
              <a:t> of software on Supercomputers.  Due to the </a:t>
            </a:r>
            <a:r>
              <a:rPr lang="en-GB" baseline="0" dirty="0" err="1" smtClean="0"/>
              <a:t>commodisation</a:t>
            </a:r>
            <a:r>
              <a:rPr lang="en-GB" baseline="0" dirty="0" smtClean="0"/>
              <a:t> </a:t>
            </a:r>
            <a:r>
              <a:rPr lang="en-GB" baseline="0" smtClean="0"/>
              <a:t>of hardware and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0F10-3F15-4DF8-B499-151B12BC1DCA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Before I go discuss</a:t>
            </a:r>
            <a:r>
              <a:rPr lang="en-GB" baseline="0" dirty="0" smtClean="0"/>
              <a:t> MPI it is very important when discussing concurrency or parallel programming that we understand the problem space the technology is trying to solve.  Herb Sutter who runs the C++ team at Microsoft has broken the multi-core currency problem into 3 aspects.  Isolated components, Concurrent collections and safety.  MPI falls into the first bucket and is focussed on high speed data transfer between compute nodes.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0F10-3F15-4DF8-B499-151B12BC1DCA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Assuming</a:t>
            </a:r>
            <a:r>
              <a:rPr lang="en-GB" baseline="0" dirty="0" smtClean="0"/>
              <a:t> we have a problem that is too slow to run under a single process or single machine.  We have the problem of orchestrating data transfers and commands between the nodes.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0F10-3F15-4DF8-B499-151B12BC1DC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MPI is an</a:t>
            </a:r>
            <a:r>
              <a:rPr lang="en-GB" baseline="0" dirty="0" smtClean="0"/>
              <a:t> API </a:t>
            </a:r>
            <a:r>
              <a:rPr lang="en-GB" dirty="0" smtClean="0"/>
              <a:t>standard not a product</a:t>
            </a:r>
            <a:r>
              <a:rPr lang="en-GB" baseline="0" dirty="0" smtClean="0"/>
              <a:t> and there are many different implementations of the standard.  MPI.NET meanwhile uses knowledge of the .NET type system to remove the complexity of using MPI from a language like C.  In C u must explicitly state the size of collections and the width of complexity types being transferred.  In MPI.NEY the serialisation is far easier.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0F10-3F15-4DF8-B499-151B12BC1DCA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 we will see in the code examples later MPI.NET</a:t>
            </a:r>
            <a:r>
              <a:rPr lang="en-GB" baseline="0" dirty="0" smtClean="0"/>
              <a:t> is a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0F10-3F15-4DF8-B499-151B12BC1DCA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ABA17E-9482-4DB0-864E-24D7920C5986}" type="datetimeFigureOut">
              <a:rPr lang="en-US" smtClean="0"/>
              <a:pPr/>
              <a:t>7/16/2009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18D59C-8E2D-43F6-B7EE-7F4884D78E8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i-forum.org/" TargetMode="External"/><Relationship Id="rId2" Type="http://schemas.openxmlformats.org/officeDocument/2006/relationships/hyperlink" Target="http://www.osl.iu.edu/research/mpi.net/softwar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ebblestep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714480" y="1500174"/>
            <a:ext cx="5786478" cy="392909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642966"/>
            <a:ext cx="7851648" cy="1828800"/>
          </a:xfrm>
        </p:spPr>
        <p:txBody>
          <a:bodyPr/>
          <a:lstStyle/>
          <a:p>
            <a:pPr algn="l"/>
            <a:r>
              <a:rPr lang="en-GB" dirty="0" smtClean="0"/>
              <a:t>MPI.NET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000108"/>
            <a:ext cx="8253442" cy="538154"/>
          </a:xfrm>
        </p:spPr>
        <p:txBody>
          <a:bodyPr>
            <a:normAutofit fontScale="92500"/>
          </a:bodyPr>
          <a:lstStyle/>
          <a:p>
            <a:pPr algn="l"/>
            <a:r>
              <a:rPr lang="en-GB" dirty="0" smtClean="0"/>
              <a:t>Supercomputing in .NET using the Message Passing Interface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641051"/>
            <a:ext cx="5072098" cy="364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28596" y="5357826"/>
            <a:ext cx="7854696" cy="135732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David Ross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GB" sz="2400" dirty="0" smtClean="0"/>
              <a:t>Email: </a:t>
            </a:r>
            <a:r>
              <a:rPr lang="en-GB" sz="2400" dirty="0" smtClean="0">
                <a:solidFill>
                  <a:srgbClr val="FFFF00"/>
                </a:solidFill>
              </a:rPr>
              <a:t>willmation@gmail.com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Blog: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www.pebblesteps.com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Computationally complex problems in enterprise software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ETL load into Data Warehouse takes too long.  Use compute clusters to quickly provide a summary report</a:t>
            </a:r>
          </a:p>
          <a:p>
            <a:endParaRPr lang="en-GB" dirty="0" smtClean="0"/>
          </a:p>
          <a:p>
            <a:r>
              <a:rPr lang="en-GB" dirty="0" smtClean="0"/>
              <a:t>Analyse massive database tables by processing chunks in parallel on the computer cluster</a:t>
            </a:r>
          </a:p>
          <a:p>
            <a:endParaRPr lang="en-GB" dirty="0" smtClean="0"/>
          </a:p>
          <a:p>
            <a:r>
              <a:rPr lang="en-GB" dirty="0" smtClean="0"/>
              <a:t>Increasing the speed of Monte Carlo analysis problems</a:t>
            </a:r>
          </a:p>
          <a:p>
            <a:endParaRPr lang="en-GB" dirty="0" smtClean="0"/>
          </a:p>
          <a:p>
            <a:r>
              <a:rPr lang="en-GB" dirty="0" smtClean="0"/>
              <a:t>Filtering/Analysis of massive log files</a:t>
            </a:r>
          </a:p>
          <a:p>
            <a:pPr lvl="1"/>
            <a:r>
              <a:rPr lang="en-GB" dirty="0" smtClean="0"/>
              <a:t>Click through analysis from IIS logs</a:t>
            </a:r>
          </a:p>
          <a:p>
            <a:pPr lvl="1"/>
            <a:r>
              <a:rPr lang="en-GB" dirty="0" smtClean="0"/>
              <a:t>Firewall logs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Three Pillars of Concurrency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Herb Sutter/David Callahan break parallel computing techniques into: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Responsiveness and Isolation Via Asynchronous Agents </a:t>
            </a:r>
          </a:p>
          <a:p>
            <a:pPr marL="880110" lvl="1" indent="-514350"/>
            <a:r>
              <a:rPr lang="en-GB" dirty="0" smtClean="0"/>
              <a:t>Active Objects, GUIs, Web Services, </a:t>
            </a:r>
            <a:r>
              <a:rPr lang="en-GB" b="1" dirty="0" smtClean="0">
                <a:solidFill>
                  <a:srgbClr val="FF0000"/>
                </a:solidFill>
              </a:rPr>
              <a:t>MPI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Throughput and Scalability Via Concurrent Collections</a:t>
            </a:r>
          </a:p>
          <a:p>
            <a:pPr marL="880110" lvl="1" indent="-514350"/>
            <a:r>
              <a:rPr lang="en-GB" dirty="0" smtClean="0"/>
              <a:t>Parallel LINQ, Work Stealing, Open MP</a:t>
            </a:r>
            <a:endParaRPr lang="en-GB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Consistency Via Safely Shared Resources</a:t>
            </a:r>
          </a:p>
          <a:p>
            <a:pPr marL="880110" lvl="1" indent="-514350"/>
            <a:r>
              <a:rPr lang="en-GB" dirty="0" smtClean="0"/>
              <a:t>Mutable shared Objects, Transactional Memory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1438" y="6143644"/>
            <a:ext cx="892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Source - </a:t>
            </a:r>
            <a:r>
              <a:rPr lang="en-GB" dirty="0" smtClean="0">
                <a:solidFill>
                  <a:srgbClr val="00B0F0"/>
                </a:solidFill>
              </a:rPr>
              <a:t>Dr. Dobb’s Journal</a:t>
            </a:r>
          </a:p>
          <a:p>
            <a:pPr algn="r"/>
            <a:r>
              <a:rPr lang="en-GB" dirty="0" smtClean="0"/>
              <a:t> http://www.ddj.com/hpc-high-performance-computing/200001985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/>
          <a:lstStyle/>
          <a:p>
            <a:r>
              <a:rPr lang="en-GB" dirty="0" smtClean="0"/>
              <a:t>The Logical Supercomputer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4062023"/>
            <a:ext cx="8229600" cy="26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1428736"/>
            <a:ext cx="81439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B0F0"/>
                </a:solidFill>
              </a:rPr>
              <a:t>Supercomputer: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Massively Parallel Machine/Workstations cluster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Batch orientated:  Big Problem goes in, Sometime later result is found...</a:t>
            </a:r>
          </a:p>
          <a:p>
            <a:endParaRPr lang="en-GB" b="1" dirty="0" smtClean="0">
              <a:solidFill>
                <a:srgbClr val="00B0F0"/>
              </a:solidFill>
            </a:endParaRPr>
          </a:p>
          <a:p>
            <a:r>
              <a:rPr lang="en-GB" b="1" dirty="0" smtClean="0">
                <a:solidFill>
                  <a:srgbClr val="00B0F0"/>
                </a:solidFill>
              </a:rPr>
              <a:t>Single System Image: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Doesn’t matter how the supercomputer is implemented in hardware/software it appears to the users as a SINGLE machine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Deployment of a program onto 1000 machines MUST be automated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Message Passing Interface </a:t>
            </a:r>
            <a:br>
              <a:rPr lang="en-GB" dirty="0" smtClean="0"/>
            </a:br>
            <a:r>
              <a:rPr lang="en-GB" sz="4400" dirty="0" smtClean="0">
                <a:solidFill>
                  <a:srgbClr val="00B050"/>
                </a:solidFill>
              </a:rPr>
              <a:t>C based API for messaging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72518" cy="4922520"/>
          </a:xfrm>
        </p:spPr>
        <p:txBody>
          <a:bodyPr>
            <a:normAutofit/>
          </a:bodyPr>
          <a:lstStyle/>
          <a:p>
            <a:r>
              <a:rPr lang="en-GB" dirty="0" smtClean="0"/>
              <a:t>Specification not an implementation (standard by the MPI Forum)</a:t>
            </a:r>
          </a:p>
          <a:p>
            <a:r>
              <a:rPr lang="en-GB" dirty="0" smtClean="0"/>
              <a:t>Different vendors (including Open Source projects) provide implementations of the specification</a:t>
            </a:r>
          </a:p>
          <a:p>
            <a:r>
              <a:rPr lang="en-GB" dirty="0" smtClean="0"/>
              <a:t>MS-MPI is a fork (of MPICH2) by Microsoft to run on their HPC servers</a:t>
            </a:r>
          </a:p>
          <a:p>
            <a:pPr lvl="1"/>
            <a:r>
              <a:rPr lang="en-GB" dirty="0" smtClean="0"/>
              <a:t>Includes Active Directory support</a:t>
            </a:r>
          </a:p>
          <a:p>
            <a:pPr lvl="1"/>
            <a:r>
              <a:rPr lang="en-GB" dirty="0" smtClean="0"/>
              <a:t>Fast access to the MS network stack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2650"/>
            <a:ext cx="8229600" cy="581772"/>
          </a:xfrm>
        </p:spPr>
        <p:txBody>
          <a:bodyPr>
            <a:noAutofit/>
          </a:bodyPr>
          <a:lstStyle/>
          <a:p>
            <a:r>
              <a:rPr lang="en-GB" sz="3600" dirty="0" smtClean="0"/>
              <a:t>MPI Implementation</a:t>
            </a:r>
            <a:endParaRPr lang="en-GB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32828" y="1142984"/>
            <a:ext cx="4982312" cy="366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5000636"/>
            <a:ext cx="77867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Standard defines: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Coding interface (C Header files)</a:t>
            </a:r>
          </a:p>
          <a:p>
            <a:endParaRPr lang="en-GB" dirty="0" smtClean="0">
              <a:solidFill>
                <a:schemeClr val="accent2"/>
              </a:solidFill>
            </a:endParaRPr>
          </a:p>
          <a:p>
            <a:r>
              <a:rPr lang="en-GB" dirty="0" smtClean="0">
                <a:solidFill>
                  <a:schemeClr val="accent2"/>
                </a:solidFill>
              </a:rPr>
              <a:t>MPI Implementation is responsible for: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Communication with OS &amp; hardware (Network cards, Pipes, NUMA etc...)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Data transport/Buffering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MPI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08230"/>
          </a:xfrm>
        </p:spPr>
        <p:txBody>
          <a:bodyPr>
            <a:normAutofit/>
          </a:bodyPr>
          <a:lstStyle/>
          <a:p>
            <a:r>
              <a:rPr lang="en-GB" dirty="0" smtClean="0"/>
              <a:t>Fork-Join parallelism</a:t>
            </a:r>
          </a:p>
          <a:p>
            <a:pPr lvl="1"/>
            <a:r>
              <a:rPr lang="en-GB" dirty="0" smtClean="0"/>
              <a:t>Work is segmented off to worker nodes</a:t>
            </a:r>
          </a:p>
          <a:p>
            <a:pPr lvl="1"/>
            <a:r>
              <a:rPr lang="en-GB" dirty="0" smtClean="0"/>
              <a:t>Results  are collated back to the root node</a:t>
            </a:r>
          </a:p>
          <a:p>
            <a:r>
              <a:rPr lang="en-GB" dirty="0" smtClean="0"/>
              <a:t>No memory is shared</a:t>
            </a:r>
          </a:p>
          <a:p>
            <a:pPr lvl="1"/>
            <a:r>
              <a:rPr lang="en-GB" dirty="0" smtClean="0"/>
              <a:t>Separate machines or processes</a:t>
            </a:r>
          </a:p>
          <a:p>
            <a:pPr lvl="1"/>
            <a:r>
              <a:rPr lang="en-GB" dirty="0" smtClean="0"/>
              <a:t>Hence data locking is necessary/impossible</a:t>
            </a:r>
          </a:p>
          <a:p>
            <a:r>
              <a:rPr lang="en-GB" dirty="0" smtClean="0"/>
              <a:t>Speed critical</a:t>
            </a:r>
          </a:p>
          <a:p>
            <a:pPr lvl="1"/>
            <a:r>
              <a:rPr lang="en-GB" dirty="0" smtClean="0"/>
              <a:t>Throughput over development time</a:t>
            </a:r>
          </a:p>
          <a:p>
            <a:r>
              <a:rPr lang="en-GB" dirty="0" smtClean="0"/>
              <a:t>Large data orientated problems</a:t>
            </a:r>
          </a:p>
          <a:p>
            <a:pPr lvl="1"/>
            <a:r>
              <a:rPr lang="en-GB" dirty="0" smtClean="0"/>
              <a:t>Numerical analysis (matrices) are easily parallelised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MPI.NET</a:t>
            </a:r>
            <a:br>
              <a:rPr lang="en-GB" dirty="0" smtClean="0"/>
            </a:br>
            <a:r>
              <a:rPr lang="en-GB" sz="3600" dirty="0" err="1" smtClean="0">
                <a:solidFill>
                  <a:srgbClr val="00B0F0"/>
                </a:solidFill>
              </a:rPr>
              <a:t>MPI.Net</a:t>
            </a:r>
            <a:r>
              <a:rPr lang="en-GB" sz="3600" dirty="0" smtClean="0">
                <a:solidFill>
                  <a:srgbClr val="00B0F0"/>
                </a:solidFill>
              </a:rPr>
              <a:t> is a wrapper around MS-MPI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r>
              <a:rPr lang="en-GB" dirty="0" smtClean="0"/>
              <a:t>MPI is complex as C runtime can not infer:</a:t>
            </a:r>
          </a:p>
          <a:p>
            <a:pPr lvl="1"/>
            <a:r>
              <a:rPr lang="en-GB" dirty="0" smtClean="0"/>
              <a:t> Array lengths</a:t>
            </a:r>
          </a:p>
          <a:p>
            <a:pPr lvl="1"/>
            <a:r>
              <a:rPr lang="en-GB" dirty="0" smtClean="0"/>
              <a:t>the size of complex types</a:t>
            </a:r>
          </a:p>
          <a:p>
            <a:r>
              <a:rPr lang="en-GB" dirty="0" smtClean="0"/>
              <a:t>MPI.NET is far simpler</a:t>
            </a:r>
          </a:p>
          <a:p>
            <a:pPr lvl="1"/>
            <a:r>
              <a:rPr lang="en-GB" dirty="0" smtClean="0"/>
              <a:t>Size of collections etc inferred from the type system automatically</a:t>
            </a:r>
          </a:p>
          <a:p>
            <a:pPr lvl="1"/>
            <a:r>
              <a:rPr lang="en-GB" dirty="0" err="1" smtClean="0"/>
              <a:t>IDispose</a:t>
            </a:r>
            <a:r>
              <a:rPr lang="en-GB" dirty="0" smtClean="0"/>
              <a:t> used to setup/teardown MPI session</a:t>
            </a:r>
          </a:p>
          <a:p>
            <a:r>
              <a:rPr lang="en-GB" dirty="0" smtClean="0"/>
              <a:t>MPI.NET uses “unsafe” handcrafted IL for very fast marshalling of </a:t>
            </a:r>
            <a:r>
              <a:rPr lang="en-GB" dirty="0" err="1" smtClean="0"/>
              <a:t>.Net</a:t>
            </a:r>
            <a:r>
              <a:rPr lang="en-GB" dirty="0" smtClean="0"/>
              <a:t> objects to unmanaged MPI API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Single Program Multiple Node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Same application is deployed to each node</a:t>
            </a:r>
          </a:p>
          <a:p>
            <a:r>
              <a:rPr lang="en-GB" dirty="0" smtClean="0"/>
              <a:t>Node Id is used to drive application/orchestration logic</a:t>
            </a:r>
          </a:p>
          <a:p>
            <a:r>
              <a:rPr lang="en-GB" dirty="0" smtClean="0"/>
              <a:t>Fork-Join/Map Reduce are the core paradigms</a:t>
            </a: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868994"/>
            <a:ext cx="6143668" cy="281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/>
          <a:lstStyle/>
          <a:p>
            <a:r>
              <a:rPr lang="en-GB" dirty="0" smtClean="0"/>
              <a:t>Hello World in MPI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public class 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FrameworkSetup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	{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static void Main(string[] </a:t>
            </a:r>
            <a:r>
              <a:rPr lang="en-GB" sz="20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args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using (</a:t>
            </a:r>
            <a:r>
              <a:rPr lang="en-GB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new </a:t>
            </a:r>
            <a:r>
              <a:rPr lang="en-GB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MPI.</a:t>
            </a:r>
            <a:r>
              <a:rPr lang="en-GB" sz="2400" b="1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Environment</a:t>
            </a:r>
            <a:r>
              <a:rPr lang="en-GB" sz="2400" b="1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ref </a:t>
            </a:r>
            <a:r>
              <a:rPr lang="en-GB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args</a:t>
            </a:r>
            <a:r>
              <a:rPr lang="en-GB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))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>
              <a:buNone/>
            </a:pP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string s = 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String.Format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"My processor is {0}.  My rank is {1}",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	   </a:t>
            </a:r>
            <a:r>
              <a:rPr lang="en-GB" sz="2400" b="1" dirty="0" err="1" smtClean="0">
                <a:latin typeface="Arial" pitchFamily="34" charset="0"/>
                <a:cs typeface="Arial" pitchFamily="34" charset="0"/>
              </a:rPr>
              <a:t>MPI.</a:t>
            </a:r>
            <a:r>
              <a:rPr lang="en-GB" sz="2400" b="1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Environment.ProcessorName</a:t>
            </a:r>
            <a:r>
              <a:rPr lang="en-GB" sz="24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None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GB" sz="2400" b="1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Communicator.world.Rank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); 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Console.WriteLine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(s);</a:t>
            </a:r>
          </a:p>
          <a:p>
            <a:pPr>
              <a:buNone/>
            </a:pPr>
            <a:endParaRPr lang="en-GB" sz="2000" dirty="0" smtClean="0">
              <a:solidFill>
                <a:srgbClr val="2B91A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  }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}</a:t>
            </a:r>
          </a:p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pPr>
              <a:buNone/>
            </a:pPr>
            <a:endParaRPr lang="en-GB" sz="2000" dirty="0" smtClean="0">
              <a:latin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48" y="2143116"/>
            <a:ext cx="5857916" cy="500066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500166" y="3714752"/>
            <a:ext cx="5286412" cy="857256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Executing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5104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MPI.NET is designed to be hosted in Windows HPC Server</a:t>
            </a:r>
          </a:p>
          <a:p>
            <a:r>
              <a:rPr lang="en-GB" dirty="0" smtClean="0"/>
              <a:t>MPI.NET has recently been ported to Mono/Linux  - still under development and not recommended</a:t>
            </a:r>
            <a:endParaRPr lang="en-GB" i="1" dirty="0" smtClean="0"/>
          </a:p>
          <a:p>
            <a:endParaRPr lang="en-GB" dirty="0" smtClean="0"/>
          </a:p>
          <a:p>
            <a:pPr>
              <a:buNone/>
            </a:pPr>
            <a:r>
              <a:rPr lang="en-GB" b="1" dirty="0" smtClean="0">
                <a:solidFill>
                  <a:schemeClr val="accent1"/>
                </a:solidFill>
              </a:rPr>
              <a:t>Windows HPC Pack SDK</a:t>
            </a:r>
          </a:p>
          <a:p>
            <a:pPr>
              <a:buNone/>
            </a:pPr>
            <a:r>
              <a:rPr lang="en-GB" sz="2400" b="1" dirty="0" err="1" smtClean="0"/>
              <a:t>mpiexec</a:t>
            </a:r>
            <a:r>
              <a:rPr lang="en-GB" sz="2400" b="1" dirty="0" smtClean="0"/>
              <a:t> -n 4 </a:t>
            </a:r>
            <a:r>
              <a:rPr lang="en-GB" sz="2400" b="1" dirty="0" err="1" smtClean="0"/>
              <a:t>SkillsMatter.MIP.Net.FrameworkSetup.exe</a:t>
            </a:r>
            <a:endParaRPr lang="en-GB" sz="2400" b="1" dirty="0" smtClean="0"/>
          </a:p>
          <a:p>
            <a:pPr>
              <a:buNone/>
            </a:pPr>
            <a:endParaRPr lang="en-GB" sz="2400" b="1" dirty="0" smtClean="0"/>
          </a:p>
          <a:p>
            <a:pPr lvl="2">
              <a:buNone/>
            </a:pPr>
            <a:r>
              <a:rPr lang="en-GB" sz="1900" dirty="0" smtClean="0">
                <a:solidFill>
                  <a:schemeClr val="accent1"/>
                </a:solidFill>
              </a:rPr>
              <a:t>My processor is LPDellDevSL.digiterre.com.  My rank is 0</a:t>
            </a:r>
          </a:p>
          <a:p>
            <a:pPr lvl="2">
              <a:buNone/>
            </a:pPr>
            <a:r>
              <a:rPr lang="en-GB" sz="1900" dirty="0" smtClean="0">
                <a:solidFill>
                  <a:schemeClr val="accent1"/>
                </a:solidFill>
              </a:rPr>
              <a:t>My processor is LPDellDevSL.digiterre.com.  My rank is 3</a:t>
            </a:r>
          </a:p>
          <a:p>
            <a:pPr lvl="2">
              <a:buNone/>
            </a:pPr>
            <a:r>
              <a:rPr lang="en-GB" sz="1900" dirty="0" smtClean="0">
                <a:solidFill>
                  <a:schemeClr val="accent1"/>
                </a:solidFill>
              </a:rPr>
              <a:t>My processor is LPDellDevSL.digiterre.com.  My rank is 2</a:t>
            </a:r>
          </a:p>
          <a:p>
            <a:pPr lvl="2">
              <a:buNone/>
            </a:pPr>
            <a:r>
              <a:rPr lang="en-GB" sz="1900" dirty="0" smtClean="0">
                <a:solidFill>
                  <a:schemeClr val="accent1"/>
                </a:solidFill>
              </a:rPr>
              <a:t>My processor is LPDellDevSL.digiterre.com.  My rank is 1</a:t>
            </a:r>
            <a:endParaRPr lang="en-GB" sz="1900" dirty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5720" y="3500438"/>
            <a:ext cx="8429684" cy="30718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/>
          <a:lstStyle/>
          <a:p>
            <a:r>
              <a:rPr lang="en-GB" dirty="0" smtClean="0"/>
              <a:t>Send/Receive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static void Main(string[] </a:t>
            </a:r>
            <a:r>
              <a:rPr lang="en-GB" sz="20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args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{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using (new </a:t>
            </a:r>
            <a:r>
              <a:rPr lang="en-GB" sz="20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MPI.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Environment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ref </a:t>
            </a:r>
            <a:r>
              <a:rPr lang="en-GB" sz="20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args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)) {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if(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Communicator.world.Size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!= 2)</a:t>
            </a:r>
          </a:p>
          <a:p>
            <a:pPr>
              <a:buNone/>
            </a:pP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       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throw new 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Exception(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en-GB" sz="16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This application must be run with MPI Size == 0"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);</a:t>
            </a:r>
            <a:endParaRPr lang="en-GB" sz="2000" dirty="0" smtClean="0">
              <a:solidFill>
                <a:srgbClr val="A31515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000" dirty="0" smtClean="0">
              <a:solidFill>
                <a:srgbClr val="A31515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nn-NO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	   </a:t>
            </a:r>
            <a:r>
              <a:rPr lang="nn-NO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for(int i = 0; i &lt; NumberOfPings; i++) 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{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     if (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Communicator.world.Rank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== </a:t>
            </a:r>
            <a:r>
              <a:rPr lang="en-GB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)  {	</a:t>
            </a:r>
          </a:p>
          <a:p>
            <a:pPr>
              <a:buNone/>
            </a:pP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string send = 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"Hello </a:t>
            </a:r>
            <a:r>
              <a:rPr lang="en-GB" sz="2000" dirty="0" err="1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Msg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:" + </a:t>
            </a:r>
            <a:r>
              <a:rPr lang="en-GB" sz="2000" dirty="0" err="1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None/>
            </a:pP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Console.WriteLine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</a:p>
          <a:p>
            <a:pPr>
              <a:buNone/>
            </a:pP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	  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"Rank " + 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Communicator.world.Rank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 is sending: " + send);</a:t>
            </a:r>
          </a:p>
          <a:p>
            <a:pPr>
              <a:buNone/>
            </a:pP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buNone/>
            </a:pP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GB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// Blocking send</a:t>
            </a:r>
          </a:p>
          <a:p>
            <a:pPr>
              <a:buNone/>
            </a:pPr>
            <a:r>
              <a:rPr lang="en-GB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	   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Communicator.world.Send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string&gt;(send, </a:t>
            </a:r>
            <a:r>
              <a:rPr lang="en-GB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0);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  }</a:t>
            </a:r>
          </a:p>
          <a:p>
            <a:pPr>
              <a:buNone/>
            </a:pPr>
            <a:endParaRPr lang="en-GB" sz="20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	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857224" y="2285992"/>
            <a:ext cx="7643866" cy="71438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000100" y="5857892"/>
            <a:ext cx="6357982" cy="500066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071538" y="3714752"/>
            <a:ext cx="5857916" cy="35719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7-Point Star 6"/>
          <p:cNvSpPr/>
          <p:nvPr/>
        </p:nvSpPr>
        <p:spPr>
          <a:xfrm>
            <a:off x="7143736" y="1428736"/>
            <a:ext cx="2000264" cy="121444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Logical Topology</a:t>
            </a:r>
            <a:endParaRPr lang="en-GB" dirty="0"/>
          </a:p>
        </p:txBody>
      </p:sp>
      <p:sp>
        <p:nvSpPr>
          <p:cNvPr id="9" name="Line Callout 1 8"/>
          <p:cNvSpPr/>
          <p:nvPr/>
        </p:nvSpPr>
        <p:spPr>
          <a:xfrm>
            <a:off x="6357950" y="3214686"/>
            <a:ext cx="2000264" cy="785818"/>
          </a:xfrm>
          <a:prstGeom prst="borderCallout1">
            <a:avLst>
              <a:gd name="adj1" fmla="val 18750"/>
              <a:gd name="adj2" fmla="val -8333"/>
              <a:gd name="adj3" fmla="val 69752"/>
              <a:gd name="adj4" fmla="val -648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 Rank</a:t>
            </a:r>
          </a:p>
          <a:p>
            <a:pPr algn="ctr"/>
            <a:r>
              <a:rPr lang="en-GB" dirty="0" smtClean="0"/>
              <a:t>drives parallelism</a:t>
            </a:r>
            <a:endParaRPr lang="en-GB" dirty="0"/>
          </a:p>
        </p:txBody>
      </p:sp>
      <p:sp>
        <p:nvSpPr>
          <p:cNvPr id="10" name="Line Callout 1 9"/>
          <p:cNvSpPr/>
          <p:nvPr/>
        </p:nvSpPr>
        <p:spPr>
          <a:xfrm>
            <a:off x="6572264" y="5500702"/>
            <a:ext cx="2000264" cy="785818"/>
          </a:xfrm>
          <a:prstGeom prst="borderCallout1">
            <a:avLst>
              <a:gd name="adj1" fmla="val 18750"/>
              <a:gd name="adj2" fmla="val -8333"/>
              <a:gd name="adj3" fmla="val 56823"/>
              <a:gd name="adj4" fmla="val -619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data, destination, message tag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en-GB" dirty="0" smtClean="0"/>
              <a:t>Send/Receive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8244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else {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// Blocking receive</a:t>
            </a:r>
          </a:p>
          <a:p>
            <a:pPr>
              <a:buNone/>
            </a:pPr>
            <a:r>
              <a:rPr lang="en-GB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string s = 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Communicator.world.Receive</a:t>
            </a:r>
            <a:r>
              <a:rPr lang="en-GB" sz="20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string&gt;(</a:t>
            </a:r>
            <a:r>
              <a:rPr lang="en-GB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0);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en-GB" sz="20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Console.WriteLine</a:t>
            </a:r>
            <a:r>
              <a:rPr lang="en-GB" sz="16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16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"Rank "+ </a:t>
            </a:r>
            <a:r>
              <a:rPr lang="en-GB" sz="16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Communicator.world.Rank</a:t>
            </a:r>
            <a:r>
              <a:rPr lang="en-GB" sz="16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en-GB" sz="16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" </a:t>
            </a:r>
            <a:r>
              <a:rPr lang="en-GB" sz="1600" dirty="0" err="1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recieved</a:t>
            </a:r>
            <a:r>
              <a:rPr lang="en-GB" sz="16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: " + s</a:t>
            </a: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>
              <a:buNone/>
            </a:pPr>
            <a:r>
              <a:rPr lang="en-GB" sz="2000" dirty="0" smtClean="0">
                <a:solidFill>
                  <a:srgbClr val="A31515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}</a:t>
            </a:r>
          </a:p>
          <a:p>
            <a:pPr>
              <a:buNone/>
            </a:pPr>
            <a:r>
              <a:rPr lang="en-GB" sz="2000" dirty="0" smtClean="0">
                <a:solidFill>
                  <a:srgbClr val="0000FF"/>
                </a:solidFill>
              </a:rPr>
              <a:t>Result:</a:t>
            </a:r>
          </a:p>
          <a:p>
            <a:pPr lvl="2">
              <a:buNone/>
            </a:pPr>
            <a:r>
              <a:rPr lang="en-GB" sz="1800" dirty="0" smtClean="0"/>
              <a:t>Rank 0 is sending: Hello Msg:0</a:t>
            </a:r>
          </a:p>
          <a:p>
            <a:pPr lvl="2">
              <a:buNone/>
            </a:pPr>
            <a:r>
              <a:rPr lang="en-GB" sz="1800" dirty="0" smtClean="0"/>
              <a:t>Rank 0 is sending: Hello Msg:1</a:t>
            </a:r>
          </a:p>
          <a:p>
            <a:pPr lvl="2">
              <a:buNone/>
            </a:pPr>
            <a:r>
              <a:rPr lang="en-GB" sz="1800" dirty="0" smtClean="0"/>
              <a:t>Rank 0 is sending: Hello Msg:2</a:t>
            </a:r>
          </a:p>
          <a:p>
            <a:pPr lvl="2">
              <a:buNone/>
            </a:pPr>
            <a:r>
              <a:rPr lang="en-GB" sz="1800" dirty="0" smtClean="0"/>
              <a:t>Rank 0 is sending: Hello Msg:3</a:t>
            </a:r>
          </a:p>
          <a:p>
            <a:pPr lvl="2">
              <a:buNone/>
            </a:pPr>
            <a:r>
              <a:rPr lang="en-GB" sz="1800" dirty="0" smtClean="0"/>
              <a:t>Rank 0 is sending: Hello Msg:4</a:t>
            </a:r>
          </a:p>
          <a:p>
            <a:pPr lvl="2">
              <a:buNone/>
            </a:pPr>
            <a:r>
              <a:rPr lang="en-GB" sz="1800" dirty="0" smtClean="0"/>
              <a:t>Rank 1 received: Hello Msg:0</a:t>
            </a:r>
          </a:p>
          <a:p>
            <a:pPr lvl="2">
              <a:buNone/>
            </a:pPr>
            <a:r>
              <a:rPr lang="en-GB" sz="1800" dirty="0" smtClean="0"/>
              <a:t>Rank 1 received: Hello Msg:1</a:t>
            </a:r>
          </a:p>
          <a:p>
            <a:pPr lvl="2">
              <a:buNone/>
            </a:pPr>
            <a:r>
              <a:rPr lang="en-GB" sz="1800" dirty="0" smtClean="0"/>
              <a:t>Rank 1 received: Hello Msg:2</a:t>
            </a:r>
          </a:p>
          <a:p>
            <a:pPr lvl="2">
              <a:buNone/>
            </a:pPr>
            <a:r>
              <a:rPr lang="en-GB" sz="1800" dirty="0" smtClean="0"/>
              <a:t>Rank 1 received: Hello Msg:3</a:t>
            </a:r>
          </a:p>
          <a:p>
            <a:pPr lvl="2">
              <a:buNone/>
            </a:pPr>
            <a:r>
              <a:rPr lang="en-GB" sz="1800" dirty="0" smtClean="0"/>
              <a:t>Rank 1 received: Hello Msg:4</a:t>
            </a:r>
            <a:endParaRPr lang="en-GB" sz="1800" dirty="0"/>
          </a:p>
        </p:txBody>
      </p:sp>
      <p:sp>
        <p:nvSpPr>
          <p:cNvPr id="5" name="Rectangle 4"/>
          <p:cNvSpPr/>
          <p:nvPr/>
        </p:nvSpPr>
        <p:spPr>
          <a:xfrm>
            <a:off x="857224" y="1928802"/>
            <a:ext cx="7143800" cy="42862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ne Callout 1 5"/>
          <p:cNvSpPr/>
          <p:nvPr/>
        </p:nvSpPr>
        <p:spPr>
          <a:xfrm>
            <a:off x="7143736" y="1428736"/>
            <a:ext cx="1643106" cy="785818"/>
          </a:xfrm>
          <a:prstGeom prst="borderCallout1">
            <a:avLst>
              <a:gd name="adj1" fmla="val 18750"/>
              <a:gd name="adj2" fmla="val -8333"/>
              <a:gd name="adj3" fmla="val 73446"/>
              <a:gd name="adj4" fmla="val -30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source, message tag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Send/Receive/Barrier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Send/Receive</a:t>
            </a:r>
          </a:p>
          <a:p>
            <a:r>
              <a:rPr lang="en-GB" dirty="0" smtClean="0"/>
              <a:t>Blocking point to point messaging</a:t>
            </a:r>
          </a:p>
          <a:p>
            <a:endParaRPr lang="en-GB" dirty="0" smtClean="0"/>
          </a:p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Immediate Send/Immediate Receive</a:t>
            </a:r>
          </a:p>
          <a:p>
            <a:r>
              <a:rPr lang="en-GB" dirty="0" smtClean="0"/>
              <a:t>Asynchronous point to point messaging</a:t>
            </a:r>
          </a:p>
          <a:p>
            <a:r>
              <a:rPr lang="en-GB" dirty="0" smtClean="0"/>
              <a:t>Request object has flags to indicate if operation is complete</a:t>
            </a:r>
          </a:p>
          <a:p>
            <a:endParaRPr lang="en-GB" dirty="0" smtClean="0"/>
          </a:p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Barrier</a:t>
            </a:r>
          </a:p>
          <a:p>
            <a:r>
              <a:rPr lang="en-GB" dirty="0" smtClean="0"/>
              <a:t>Global block</a:t>
            </a:r>
          </a:p>
          <a:p>
            <a:r>
              <a:rPr lang="en-GB" dirty="0" smtClean="0"/>
              <a:t>All programs halt until statement is executed on all nodes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Broadcast/Scatter/Gather/Reduce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Broadcast</a:t>
            </a:r>
          </a:p>
          <a:p>
            <a:r>
              <a:rPr lang="en-GB" dirty="0" smtClean="0"/>
              <a:t>Send data from one Node to All other nodes</a:t>
            </a:r>
          </a:p>
          <a:p>
            <a:r>
              <a:rPr lang="en-GB" dirty="0" smtClean="0"/>
              <a:t>For a many node system as soon as a node receives the shared data it passes it on</a:t>
            </a:r>
          </a:p>
          <a:p>
            <a:endParaRPr lang="en-GB" dirty="0" smtClean="0"/>
          </a:p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Scatter</a:t>
            </a:r>
          </a:p>
          <a:p>
            <a:r>
              <a:rPr lang="en-GB" dirty="0" smtClean="0"/>
              <a:t>Split an array into </a:t>
            </a:r>
            <a:r>
              <a:rPr lang="en-GB" i="1" dirty="0" err="1" smtClean="0">
                <a:solidFill>
                  <a:schemeClr val="accent1"/>
                </a:solidFill>
              </a:rPr>
              <a:t>Communicator.world.Size</a:t>
            </a:r>
            <a:r>
              <a:rPr lang="en-GB" i="1" dirty="0" smtClean="0">
                <a:solidFill>
                  <a:schemeClr val="accent1"/>
                </a:solidFill>
              </a:rPr>
              <a:t> </a:t>
            </a:r>
            <a:r>
              <a:rPr lang="en-GB" dirty="0" smtClean="0"/>
              <a:t>chunks and send a chunk to each node</a:t>
            </a:r>
          </a:p>
          <a:p>
            <a:r>
              <a:rPr lang="en-GB" dirty="0" smtClean="0"/>
              <a:t>Typically used for sharing rows in a Matrix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Broadcast/Scatter/Gather/Reduce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Gather</a:t>
            </a:r>
          </a:p>
          <a:p>
            <a:r>
              <a:rPr lang="en-GB" dirty="0" smtClean="0"/>
              <a:t>Each node sends a chunk of data to the root node</a:t>
            </a:r>
          </a:p>
          <a:p>
            <a:r>
              <a:rPr lang="en-GB" dirty="0" smtClean="0"/>
              <a:t>Inverse of the Scatter operation</a:t>
            </a:r>
            <a:endParaRPr lang="en-GB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GB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Reduce</a:t>
            </a:r>
          </a:p>
          <a:p>
            <a:r>
              <a:rPr lang="en-GB" dirty="0" smtClean="0"/>
              <a:t>Calculate a result on each node</a:t>
            </a:r>
          </a:p>
          <a:p>
            <a:r>
              <a:rPr lang="en-GB" dirty="0" smtClean="0"/>
              <a:t>Combine the results into a single value through a reduction (Min, Max, Add, or custom delegate etc...)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orientated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static void Main(string[]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args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{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using (new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MPI.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Environment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ref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args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)) {</a:t>
            </a:r>
          </a:p>
          <a:p>
            <a:pPr>
              <a:buNone/>
            </a:pPr>
            <a:r>
              <a:rPr lang="en-GB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buNone/>
            </a:pPr>
            <a:r>
              <a:rPr lang="en-GB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 // Load Grades</a:t>
            </a:r>
          </a:p>
          <a:p>
            <a:pPr>
              <a:buNone/>
            </a:pPr>
            <a:r>
              <a:rPr lang="en-GB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numberOfGrades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= 0; 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double[]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allGrades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= null;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if (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Communicator.world.Rank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== RANK_0)  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allGrades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LoadStudentGrades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();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   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numberOfGrades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allGrades.Length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}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Communicator.world.Broadcast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ref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numberOfGrades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0);</a:t>
            </a:r>
            <a:endParaRPr lang="en-GB" sz="2800" dirty="0" smtClean="0">
              <a:solidFill>
                <a:srgbClr val="2B91A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8662" y="4286256"/>
            <a:ext cx="5000660" cy="71438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00034" y="5572140"/>
            <a:ext cx="7286676" cy="42862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ine Callout 1 6"/>
          <p:cNvSpPr/>
          <p:nvPr/>
        </p:nvSpPr>
        <p:spPr>
          <a:xfrm>
            <a:off x="6786578" y="3571876"/>
            <a:ext cx="2000264" cy="571504"/>
          </a:xfrm>
          <a:prstGeom prst="borderCallout1">
            <a:avLst>
              <a:gd name="adj1" fmla="val 18750"/>
              <a:gd name="adj2" fmla="val -8333"/>
              <a:gd name="adj3" fmla="val 139611"/>
              <a:gd name="adj4" fmla="val -60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Load</a:t>
            </a:r>
            <a:endParaRPr lang="en-GB" dirty="0"/>
          </a:p>
        </p:txBody>
      </p:sp>
      <p:sp>
        <p:nvSpPr>
          <p:cNvPr id="9" name="Line Callout 1 8"/>
          <p:cNvSpPr/>
          <p:nvPr/>
        </p:nvSpPr>
        <p:spPr>
          <a:xfrm>
            <a:off x="6786578" y="4786322"/>
            <a:ext cx="2000264" cy="571504"/>
          </a:xfrm>
          <a:prstGeom prst="borderCallout1">
            <a:avLst>
              <a:gd name="adj1" fmla="val 18750"/>
              <a:gd name="adj2" fmla="val -8333"/>
              <a:gd name="adj3" fmla="val 139611"/>
              <a:gd name="adj4" fmla="val -66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Share</a:t>
            </a:r>
            <a:br>
              <a:rPr lang="en-GB" dirty="0" smtClean="0"/>
            </a:br>
            <a:r>
              <a:rPr lang="en-GB" dirty="0" smtClean="0"/>
              <a:t>(populates)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GB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// Root splits up array and sends to compute nodes</a:t>
            </a:r>
            <a:endParaRPr lang="en-GB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double[] grades = null;</a:t>
            </a:r>
          </a:p>
          <a:p>
            <a:pPr>
              <a:buNone/>
            </a:pP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pageSize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numberOfGrades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Communicator.world.Size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if (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Communicator.world.Rank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 == RANK_0) {</a:t>
            </a:r>
          </a:p>
          <a:p>
            <a:pPr>
              <a:buNone/>
            </a:pPr>
            <a:endParaRPr lang="en-GB" sz="2800" dirty="0" smtClean="0">
              <a:solidFill>
                <a:srgbClr val="2B91A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Communicator.world.ScatterFromFlattened</a:t>
            </a:r>
            <a:endParaRPr lang="en-GB" sz="2800" dirty="0" smtClean="0">
              <a:solidFill>
                <a:srgbClr val="2B91A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  (</a:t>
            </a:r>
            <a:r>
              <a:rPr lang="en-GB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allGrades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pageSize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, 0, 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ref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grades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}  else  {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sz="2800" dirty="0" err="1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Communicator.world.ScatterFromFlattened</a:t>
            </a:r>
            <a:endParaRPr lang="en-GB" sz="2800" dirty="0" smtClean="0">
              <a:solidFill>
                <a:srgbClr val="2B91A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	  (</a:t>
            </a:r>
            <a:r>
              <a:rPr lang="en-GB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null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pageSize</a:t>
            </a:r>
            <a:r>
              <a:rPr lang="en-GB" sz="2800" dirty="0" smtClean="0">
                <a:solidFill>
                  <a:srgbClr val="2B91AF"/>
                </a:solidFill>
                <a:latin typeface="Arial" pitchFamily="34" charset="0"/>
                <a:cs typeface="Arial" pitchFamily="34" charset="0"/>
              </a:rPr>
              <a:t>, 0, 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ref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grades</a:t>
            </a: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}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buNone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5786" y="2714620"/>
            <a:ext cx="8001056" cy="78581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85786" y="4214818"/>
            <a:ext cx="8001056" cy="78581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ne Callout 1 5"/>
          <p:cNvSpPr/>
          <p:nvPr/>
        </p:nvSpPr>
        <p:spPr>
          <a:xfrm>
            <a:off x="6357950" y="1643050"/>
            <a:ext cx="2428892" cy="928694"/>
          </a:xfrm>
          <a:prstGeom prst="borderCallout1">
            <a:avLst>
              <a:gd name="adj1" fmla="val 18750"/>
              <a:gd name="adj2" fmla="val -8333"/>
              <a:gd name="adj3" fmla="val 124357"/>
              <a:gd name="adj4" fmla="val -609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Array is broken into </a:t>
            </a:r>
            <a:r>
              <a:rPr lang="en-GB" i="1" dirty="0" err="1" smtClean="0"/>
              <a:t>pageSize</a:t>
            </a:r>
            <a:r>
              <a:rPr lang="en-GB" dirty="0" smtClean="0"/>
              <a:t> chunks and sent</a:t>
            </a:r>
            <a:endParaRPr lang="en-GB" dirty="0"/>
          </a:p>
        </p:txBody>
      </p:sp>
      <p:sp>
        <p:nvSpPr>
          <p:cNvPr id="7" name="Line Callout 1 6"/>
          <p:cNvSpPr/>
          <p:nvPr/>
        </p:nvSpPr>
        <p:spPr>
          <a:xfrm>
            <a:off x="6215074" y="3571876"/>
            <a:ext cx="2571768" cy="571504"/>
          </a:xfrm>
          <a:prstGeom prst="borderCallout1">
            <a:avLst>
              <a:gd name="adj1" fmla="val 18750"/>
              <a:gd name="adj2" fmla="val -8333"/>
              <a:gd name="adj3" fmla="val 139611"/>
              <a:gd name="adj4" fmla="val -60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Each chunk is </a:t>
            </a:r>
            <a:r>
              <a:rPr lang="en-GB" dirty="0" err="1" smtClean="0"/>
              <a:t>deserialised</a:t>
            </a:r>
            <a:r>
              <a:rPr lang="en-GB" dirty="0" smtClean="0"/>
              <a:t> into </a:t>
            </a:r>
            <a:r>
              <a:rPr lang="en-GB" i="1" dirty="0" smtClean="0"/>
              <a:t>grades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008000"/>
                </a:solidFill>
              </a:rPr>
              <a:t>// Calculate the sum on each node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double </a:t>
            </a:r>
            <a:r>
              <a:rPr lang="en-GB" sz="2800" dirty="0" err="1" smtClean="0">
                <a:solidFill>
                  <a:srgbClr val="0000FF"/>
                </a:solidFill>
              </a:rPr>
              <a:t>sumOfMarks</a:t>
            </a:r>
            <a:r>
              <a:rPr lang="en-GB" sz="2800" dirty="0" smtClean="0">
                <a:solidFill>
                  <a:srgbClr val="0000FF"/>
                </a:solidFill>
              </a:rPr>
              <a:t> =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  </a:t>
            </a:r>
            <a:r>
              <a:rPr lang="en-GB" sz="2800" dirty="0" err="1" smtClean="0">
                <a:solidFill>
                  <a:srgbClr val="2B91AF"/>
                </a:solidFill>
              </a:rPr>
              <a:t>Communicator.world.Reduce</a:t>
            </a:r>
            <a:r>
              <a:rPr lang="en-GB" sz="2800" dirty="0" smtClean="0">
                <a:solidFill>
                  <a:srgbClr val="2B91AF"/>
                </a:solidFill>
              </a:rPr>
              <a:t>&lt;</a:t>
            </a:r>
            <a:r>
              <a:rPr lang="en-GB" sz="2800" dirty="0" smtClean="0">
                <a:solidFill>
                  <a:srgbClr val="0000FF"/>
                </a:solidFill>
              </a:rPr>
              <a:t>double&gt;(</a:t>
            </a:r>
            <a:r>
              <a:rPr lang="en-GB" sz="2800" dirty="0" err="1" smtClean="0">
                <a:solidFill>
                  <a:srgbClr val="0000FF"/>
                </a:solidFill>
              </a:rPr>
              <a:t>grades.Sum</a:t>
            </a:r>
            <a:r>
              <a:rPr lang="en-GB" sz="2800" dirty="0" smtClean="0">
                <a:solidFill>
                  <a:srgbClr val="0000FF"/>
                </a:solidFill>
              </a:rPr>
              <a:t>(), </a:t>
            </a:r>
            <a:r>
              <a:rPr lang="en-GB" sz="2800" dirty="0" smtClean="0">
                <a:solidFill>
                  <a:srgbClr val="2B91AF"/>
                </a:solidFill>
              </a:rPr>
              <a:t>Operation&lt;</a:t>
            </a:r>
            <a:r>
              <a:rPr lang="en-GB" sz="2800" dirty="0" smtClean="0">
                <a:solidFill>
                  <a:srgbClr val="0000FF"/>
                </a:solidFill>
              </a:rPr>
              <a:t>double&gt;.Add, 0);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8000"/>
                </a:solidFill>
              </a:rPr>
              <a:t>// Calculate and publish average Mark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double </a:t>
            </a:r>
            <a:r>
              <a:rPr lang="en-GB" sz="2800" dirty="0" err="1" smtClean="0">
                <a:solidFill>
                  <a:srgbClr val="0000FF"/>
                </a:solidFill>
              </a:rPr>
              <a:t>averageMark</a:t>
            </a:r>
            <a:r>
              <a:rPr lang="en-GB" sz="2800" dirty="0" smtClean="0">
                <a:solidFill>
                  <a:srgbClr val="0000FF"/>
                </a:solidFill>
              </a:rPr>
              <a:t> = 0.0;</a:t>
            </a: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if (</a:t>
            </a:r>
            <a:r>
              <a:rPr lang="en-GB" sz="2800" dirty="0" err="1" smtClean="0">
                <a:solidFill>
                  <a:srgbClr val="2B91AF"/>
                </a:solidFill>
              </a:rPr>
              <a:t>Communicator.world.Rank</a:t>
            </a:r>
            <a:r>
              <a:rPr lang="en-GB" sz="2800" dirty="0" smtClean="0">
                <a:solidFill>
                  <a:srgbClr val="2B91AF"/>
                </a:solidFill>
              </a:rPr>
              <a:t> == RANK_0) {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  </a:t>
            </a:r>
            <a:r>
              <a:rPr lang="en-GB" sz="2800" dirty="0" err="1" smtClean="0">
                <a:solidFill>
                  <a:srgbClr val="2B91AF"/>
                </a:solidFill>
              </a:rPr>
              <a:t>averageMark</a:t>
            </a:r>
            <a:r>
              <a:rPr lang="en-GB" sz="2800" dirty="0" smtClean="0">
                <a:solidFill>
                  <a:srgbClr val="2B91AF"/>
                </a:solidFill>
              </a:rPr>
              <a:t> = </a:t>
            </a:r>
            <a:r>
              <a:rPr lang="en-GB" sz="2800" dirty="0" err="1" smtClean="0">
                <a:solidFill>
                  <a:srgbClr val="2B91AF"/>
                </a:solidFill>
              </a:rPr>
              <a:t>sumOfMarks</a:t>
            </a:r>
            <a:r>
              <a:rPr lang="en-GB" sz="2800" dirty="0" smtClean="0">
                <a:solidFill>
                  <a:srgbClr val="2B91AF"/>
                </a:solidFill>
              </a:rPr>
              <a:t> / </a:t>
            </a:r>
            <a:r>
              <a:rPr lang="en-GB" sz="2800" dirty="0" err="1" smtClean="0">
                <a:solidFill>
                  <a:srgbClr val="2B91AF"/>
                </a:solidFill>
              </a:rPr>
              <a:t>numberOfGrades</a:t>
            </a:r>
            <a:r>
              <a:rPr lang="en-GB" sz="2800" dirty="0" smtClean="0">
                <a:solidFill>
                  <a:srgbClr val="2B91AF"/>
                </a:solidFill>
              </a:rPr>
              <a:t>;</a:t>
            </a:r>
          </a:p>
          <a:p>
            <a:pPr>
              <a:buNone/>
            </a:pPr>
            <a:r>
              <a:rPr lang="en-GB" sz="2800" dirty="0" smtClean="0">
                <a:solidFill>
                  <a:srgbClr val="2B91AF"/>
                </a:solidFill>
              </a:rPr>
              <a:t>}</a:t>
            </a:r>
          </a:p>
          <a:p>
            <a:pPr>
              <a:buNone/>
            </a:pPr>
            <a:r>
              <a:rPr lang="en-GB" sz="2800" dirty="0" err="1" smtClean="0">
                <a:solidFill>
                  <a:srgbClr val="2B91AF"/>
                </a:solidFill>
              </a:rPr>
              <a:t>Communicator.world.Broadcast</a:t>
            </a:r>
            <a:r>
              <a:rPr lang="en-GB" sz="2800" dirty="0" smtClean="0">
                <a:solidFill>
                  <a:srgbClr val="2B91AF"/>
                </a:solidFill>
              </a:rPr>
              <a:t>(</a:t>
            </a:r>
            <a:r>
              <a:rPr lang="en-GB" sz="2800" dirty="0" smtClean="0">
                <a:solidFill>
                  <a:srgbClr val="0000FF"/>
                </a:solidFill>
              </a:rPr>
              <a:t>ref </a:t>
            </a:r>
            <a:r>
              <a:rPr lang="en-GB" sz="2800" dirty="0" err="1" smtClean="0">
                <a:solidFill>
                  <a:srgbClr val="0000FF"/>
                </a:solidFill>
              </a:rPr>
              <a:t>averageMark</a:t>
            </a:r>
            <a:r>
              <a:rPr lang="en-GB" sz="2800" dirty="0" smtClean="0">
                <a:solidFill>
                  <a:srgbClr val="0000FF"/>
                </a:solidFill>
              </a:rPr>
              <a:t>, 0);</a:t>
            </a:r>
          </a:p>
          <a:p>
            <a:pPr>
              <a:buNone/>
            </a:pPr>
            <a:endParaRPr lang="en-GB" sz="28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GB" sz="2800" dirty="0" smtClean="0">
                <a:solidFill>
                  <a:srgbClr val="0000FF"/>
                </a:solidFill>
              </a:rPr>
              <a:t>...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71472" y="1571612"/>
            <a:ext cx="8001056" cy="928694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00034" y="5000636"/>
            <a:ext cx="8001056" cy="42862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ne Callout 1 5"/>
          <p:cNvSpPr/>
          <p:nvPr/>
        </p:nvSpPr>
        <p:spPr>
          <a:xfrm>
            <a:off x="6858016" y="928670"/>
            <a:ext cx="2000264" cy="571504"/>
          </a:xfrm>
          <a:prstGeom prst="borderCallout1">
            <a:avLst>
              <a:gd name="adj1" fmla="val 18750"/>
              <a:gd name="adj2" fmla="val -8333"/>
              <a:gd name="adj3" fmla="val 139611"/>
              <a:gd name="adj4" fmla="val -60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Summarise</a:t>
            </a:r>
            <a:endParaRPr lang="en-GB" dirty="0"/>
          </a:p>
        </p:txBody>
      </p:sp>
      <p:sp>
        <p:nvSpPr>
          <p:cNvPr id="7" name="Line Callout 1 6"/>
          <p:cNvSpPr/>
          <p:nvPr/>
        </p:nvSpPr>
        <p:spPr>
          <a:xfrm>
            <a:off x="6786578" y="4214818"/>
            <a:ext cx="2000264" cy="571504"/>
          </a:xfrm>
          <a:prstGeom prst="borderCallout1">
            <a:avLst>
              <a:gd name="adj1" fmla="val 18750"/>
              <a:gd name="adj2" fmla="val -8333"/>
              <a:gd name="adj3" fmla="val 139611"/>
              <a:gd name="adj4" fmla="val -66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Share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Rank: 3, Sum of Marks: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  <a:r>
              <a:rPr lang="en-GB" dirty="0" smtClean="0"/>
              <a:t>, Average:50.7409948765608, stddev: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</a:p>
          <a:p>
            <a:pPr>
              <a:buNone/>
            </a:pPr>
            <a:r>
              <a:rPr lang="en-GB" dirty="0" smtClean="0"/>
              <a:t>Rank: 2, Sum of Marks: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  <a:r>
              <a:rPr lang="en-GB" dirty="0" smtClean="0"/>
              <a:t>, Average:50.7409948765608, stddev: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</a:p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Rank: 0, Sum of Marks:202963.979506243, Average:50.7409948765608, stddev:28.9402</a:t>
            </a:r>
          </a:p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</a:rPr>
              <a:t>362588477</a:t>
            </a:r>
          </a:p>
          <a:p>
            <a:pPr>
              <a:buNone/>
            </a:pPr>
            <a:r>
              <a:rPr lang="en-GB" dirty="0" smtClean="0"/>
              <a:t>Rank: 1, Sum of Marks: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  <a:r>
              <a:rPr lang="en-GB" dirty="0" smtClean="0"/>
              <a:t>, Average:50.7409948765608, stddev: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Fork-Join Parallelism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Load the problem parameters</a:t>
            </a:r>
          </a:p>
          <a:p>
            <a:r>
              <a:rPr lang="en-GB" dirty="0" smtClean="0"/>
              <a:t>Share the problem with the compute nodes</a:t>
            </a:r>
          </a:p>
          <a:p>
            <a:r>
              <a:rPr lang="en-GB" dirty="0" smtClean="0"/>
              <a:t>Wait and gather the results</a:t>
            </a:r>
          </a:p>
          <a:p>
            <a:r>
              <a:rPr lang="en-GB" dirty="0" smtClean="0"/>
              <a:t>Repeat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>
                <a:solidFill>
                  <a:schemeClr val="accent1"/>
                </a:solidFill>
              </a:rPr>
              <a:t>Best Practice:</a:t>
            </a:r>
          </a:p>
          <a:p>
            <a:r>
              <a:rPr lang="en-GB" dirty="0" smtClean="0"/>
              <a:t>Each Fork-Join block should be treated a separate Unit of Work</a:t>
            </a:r>
          </a:p>
          <a:p>
            <a:r>
              <a:rPr lang="en-GB" dirty="0" smtClean="0"/>
              <a:t>Preferably as a individual module otherwise spaghetti code can ensue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>
                <a:solidFill>
                  <a:srgbClr val="0070C0"/>
                </a:solidFill>
              </a:rPr>
              <a:t>PLINQ or Parallel Task Library (1</a:t>
            </a:r>
            <a:r>
              <a:rPr lang="en-GB" baseline="30000" dirty="0" smtClean="0">
                <a:solidFill>
                  <a:srgbClr val="0070C0"/>
                </a:solidFill>
              </a:rPr>
              <a:t>st</a:t>
            </a:r>
            <a:r>
              <a:rPr lang="en-GB" dirty="0" smtClean="0">
                <a:solidFill>
                  <a:srgbClr val="0070C0"/>
                </a:solidFill>
              </a:rPr>
              <a:t> choice)</a:t>
            </a:r>
          </a:p>
          <a:p>
            <a:r>
              <a:rPr lang="en-GB" dirty="0" smtClean="0"/>
              <a:t>Map-Reduce operation to utilise all the cores on a box</a:t>
            </a:r>
          </a:p>
          <a:p>
            <a:pPr>
              <a:buNone/>
            </a:pPr>
            <a:r>
              <a:rPr lang="en-GB" dirty="0" smtClean="0">
                <a:solidFill>
                  <a:srgbClr val="0070C0"/>
                </a:solidFill>
              </a:rPr>
              <a:t>Web Services / WCF (2</a:t>
            </a:r>
            <a:r>
              <a:rPr lang="en-GB" baseline="30000" dirty="0" smtClean="0">
                <a:solidFill>
                  <a:srgbClr val="0070C0"/>
                </a:solidFill>
              </a:rPr>
              <a:t>nd</a:t>
            </a:r>
            <a:r>
              <a:rPr lang="en-GB" dirty="0" smtClean="0">
                <a:solidFill>
                  <a:srgbClr val="0070C0"/>
                </a:solidFill>
              </a:rPr>
              <a:t> choice)</a:t>
            </a:r>
          </a:p>
          <a:p>
            <a:r>
              <a:rPr lang="en-GB" dirty="0" smtClean="0"/>
              <a:t>No data sharing between nodes</a:t>
            </a:r>
          </a:p>
          <a:p>
            <a:r>
              <a:rPr lang="en-GB" dirty="0" smtClean="0"/>
              <a:t>Load balancer in front of a Web Farm is far easier development</a:t>
            </a:r>
          </a:p>
          <a:p>
            <a:pPr>
              <a:buNone/>
            </a:pPr>
            <a:r>
              <a:rPr lang="en-GB" dirty="0" smtClean="0">
                <a:solidFill>
                  <a:srgbClr val="0070C0"/>
                </a:solidFill>
              </a:rPr>
              <a:t>MPI</a:t>
            </a:r>
          </a:p>
          <a:p>
            <a:r>
              <a:rPr lang="en-GB" dirty="0" smtClean="0"/>
              <a:t>Lots of sharing of intermediate results</a:t>
            </a:r>
          </a:p>
          <a:p>
            <a:r>
              <a:rPr lang="en-GB" dirty="0" smtClean="0"/>
              <a:t>Huge data sets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Project appetite to invest in a cluster or to deploy to a cloud</a:t>
            </a:r>
          </a:p>
          <a:p>
            <a:pPr>
              <a:buNone/>
            </a:pPr>
            <a:r>
              <a:rPr lang="en-GB" dirty="0" smtClean="0">
                <a:solidFill>
                  <a:srgbClr val="0070C0"/>
                </a:solidFill>
              </a:rPr>
              <a:t>MPI + PLINQ Hybrid (3</a:t>
            </a:r>
            <a:r>
              <a:rPr lang="en-GB" baseline="30000" dirty="0" smtClean="0">
                <a:solidFill>
                  <a:srgbClr val="0070C0"/>
                </a:solidFill>
              </a:rPr>
              <a:t>rd</a:t>
            </a:r>
            <a:r>
              <a:rPr lang="en-GB" dirty="0" smtClean="0">
                <a:solidFill>
                  <a:srgbClr val="0070C0"/>
                </a:solidFill>
              </a:rPr>
              <a:t> choice)</a:t>
            </a:r>
          </a:p>
          <a:p>
            <a:r>
              <a:rPr lang="en-GB" dirty="0" smtClean="0"/>
              <a:t>MPI moves data</a:t>
            </a:r>
          </a:p>
          <a:p>
            <a:r>
              <a:rPr lang="en-GB" dirty="0" smtClean="0"/>
              <a:t>PLINQ utilises cores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lang="en-GB" dirty="0" smtClean="0"/>
              <a:t>When to use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GB" sz="2400" dirty="0" err="1" smtClean="0"/>
              <a:t>MPI.Net</a:t>
            </a:r>
            <a:r>
              <a:rPr lang="en-GB" sz="2400" dirty="0" smtClean="0"/>
              <a:t>: </a:t>
            </a:r>
            <a:r>
              <a:rPr lang="en-GB" sz="2400" dirty="0" smtClean="0">
                <a:hlinkClick r:id="rId2"/>
              </a:rPr>
              <a:t>http://www.osl.iu.edu/research/mpi.net/software/</a:t>
            </a:r>
            <a:endParaRPr lang="en-GB" sz="2400" dirty="0" smtClean="0"/>
          </a:p>
          <a:p>
            <a:pPr algn="ctr"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Google: Windows HPC Pack 2008 SP1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MPI Forum: </a:t>
            </a:r>
            <a:r>
              <a:rPr lang="en-GB" sz="2400" dirty="0" smtClean="0">
                <a:hlinkClick r:id="rId3"/>
              </a:rPr>
              <a:t>http://www.mpi-forum.org/</a:t>
            </a:r>
            <a:endParaRPr lang="en-GB" sz="2400" dirty="0" smtClean="0"/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Slides and Source: </a:t>
            </a:r>
            <a:r>
              <a:rPr lang="en-GB" sz="2400" dirty="0" smtClean="0">
                <a:hlinkClick r:id="rId4"/>
              </a:rPr>
              <a:t>http://www.pebblesteps.com</a:t>
            </a:r>
            <a:endParaRPr lang="en-GB" sz="2400" dirty="0" smtClean="0"/>
          </a:p>
          <a:p>
            <a:endParaRPr lang="en-GB" sz="2400" dirty="0" smtClean="0"/>
          </a:p>
          <a:p>
            <a:pPr algn="r">
              <a:buNone/>
            </a:pPr>
            <a:endParaRPr lang="en-GB" sz="2400" dirty="0" smtClean="0"/>
          </a:p>
          <a:p>
            <a:pPr algn="r">
              <a:buNone/>
            </a:pPr>
            <a:r>
              <a:rPr lang="en-GB" sz="2400" dirty="0" smtClean="0"/>
              <a:t>Thanks for listening...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9154</TotalTime>
  <Words>1215</Words>
  <Application>Microsoft Office PowerPoint</Application>
  <PresentationFormat>On-screen Show (4:3)</PresentationFormat>
  <Paragraphs>259</Paragraphs>
  <Slides>23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MPI.NET</vt:lpstr>
      <vt:lpstr>Computationally complex problems in enterprise software</vt:lpstr>
      <vt:lpstr>Three Pillars of Concurrency</vt:lpstr>
      <vt:lpstr>The Logical Supercomputer </vt:lpstr>
      <vt:lpstr>Message Passing Interface  C based API for messaging</vt:lpstr>
      <vt:lpstr>MPI Implementation</vt:lpstr>
      <vt:lpstr>MPI</vt:lpstr>
      <vt:lpstr>MPI.NET MPI.Net is a wrapper around MS-MPI</vt:lpstr>
      <vt:lpstr>Single Program Multiple Node</vt:lpstr>
      <vt:lpstr>Hello World in MPI</vt:lpstr>
      <vt:lpstr>Executing</vt:lpstr>
      <vt:lpstr>Send/Receive</vt:lpstr>
      <vt:lpstr>Send/Receive</vt:lpstr>
      <vt:lpstr>Send/Receive/Barrier</vt:lpstr>
      <vt:lpstr>Broadcast/Scatter/Gather/Reduce</vt:lpstr>
      <vt:lpstr>Broadcast/Scatter/Gather/Reduce</vt:lpstr>
      <vt:lpstr>Data orientated problem</vt:lpstr>
      <vt:lpstr>Slide 18</vt:lpstr>
      <vt:lpstr>Slide 19</vt:lpstr>
      <vt:lpstr>Result</vt:lpstr>
      <vt:lpstr>Fork-Join Parallelism</vt:lpstr>
      <vt:lpstr>When to use</vt:lpstr>
      <vt:lpstr>More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Ross</dc:creator>
  <cp:lastModifiedBy>David Ross</cp:lastModifiedBy>
  <cp:revision>26</cp:revision>
  <dcterms:created xsi:type="dcterms:W3CDTF">2009-06-15T18:57:51Z</dcterms:created>
  <dcterms:modified xsi:type="dcterms:W3CDTF">2009-07-16T21:36:37Z</dcterms:modified>
</cp:coreProperties>
</file>