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81" r:id="rId3"/>
    <p:sldId id="258" r:id="rId4"/>
    <p:sldId id="259" r:id="rId5"/>
    <p:sldId id="262" r:id="rId6"/>
    <p:sldId id="282" r:id="rId7"/>
    <p:sldId id="279" r:id="rId8"/>
    <p:sldId id="274" r:id="rId9"/>
    <p:sldId id="263" r:id="rId10"/>
    <p:sldId id="265" r:id="rId11"/>
    <p:sldId id="264" r:id="rId12"/>
    <p:sldId id="280" r:id="rId13"/>
    <p:sldId id="272" r:id="rId14"/>
    <p:sldId id="267" r:id="rId15"/>
    <p:sldId id="268" r:id="rId16"/>
    <p:sldId id="269" r:id="rId17"/>
    <p:sldId id="270" r:id="rId18"/>
    <p:sldId id="271" r:id="rId19"/>
    <p:sldId id="283" r:id="rId20"/>
    <p:sldId id="275" r:id="rId21"/>
    <p:sldId id="273" r:id="rId22"/>
    <p:sldId id="25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3C0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000" autoAdjust="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462C7-35C2-404C-9735-14C1AA0C86D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0AE9C-60C4-4E4E-B388-F0C5B5E3EDA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0AE9C-60C4-4E4E-B388-F0C5B5E3EDA2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0AE9C-60C4-4E4E-B388-F0C5B5E3EDA2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 AOP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0AE9C-60C4-4E4E-B388-F0C5B5E3EDA2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E8A8AA-AC44-40FD-BD1B-BF1C7D073002}" type="datetimeFigureOut">
              <a:rPr lang="en-US" smtClean="0"/>
              <a:pPr/>
              <a:t>1/22/2009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789C2C-FDB0-4F5F-9FC2-D2A6B90E3C8A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bblestep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PostSharp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3331698"/>
            <a:ext cx="8215370" cy="1668938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AOP in .NET</a:t>
            </a:r>
          </a:p>
          <a:p>
            <a:endParaRPr lang="en-GB" dirty="0" smtClean="0"/>
          </a:p>
          <a:p>
            <a:r>
              <a:rPr lang="en-GB" sz="2800" dirty="0" smtClean="0">
                <a:solidFill>
                  <a:srgbClr val="FFC000"/>
                </a:solidFill>
              </a:rPr>
              <a:t>Business Rules + Plumbing = Enterprise Software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5500702"/>
            <a:ext cx="3643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David Ross</a:t>
            </a:r>
          </a:p>
          <a:p>
            <a:r>
              <a:rPr lang="en-GB" sz="2400" dirty="0" smtClean="0"/>
              <a:t>W: </a:t>
            </a:r>
            <a:r>
              <a:rPr lang="en-GB" sz="2400" dirty="0" smtClean="0">
                <a:hlinkClick r:id="rId3"/>
              </a:rPr>
              <a:t>www.pebblesteps.com</a:t>
            </a:r>
            <a:endParaRPr lang="en-GB" sz="2400" dirty="0" smtClean="0"/>
          </a:p>
          <a:p>
            <a:r>
              <a:rPr lang="en-GB" sz="2400" dirty="0" smtClean="0"/>
              <a:t>E: willmation@gmail.com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r>
              <a:rPr lang="en-GB" dirty="0" smtClean="0"/>
              <a:t>Application Concerns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0888"/>
            <a:ext cx="4040188" cy="659352"/>
          </a:xfrm>
        </p:spPr>
        <p:txBody>
          <a:bodyPr/>
          <a:lstStyle/>
          <a:p>
            <a:r>
              <a:rPr lang="en-GB" sz="2800" dirty="0" smtClean="0"/>
              <a:t>Core</a:t>
            </a:r>
            <a:endParaRPr lang="en-GB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500430" y="1357298"/>
            <a:ext cx="4041775" cy="654843"/>
          </a:xfrm>
        </p:spPr>
        <p:txBody>
          <a:bodyPr/>
          <a:lstStyle/>
          <a:p>
            <a:r>
              <a:rPr lang="en-GB" sz="2800" dirty="0" smtClean="0"/>
              <a:t>Crosscutting</a:t>
            </a:r>
            <a:endParaRPr lang="en-GB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071678"/>
            <a:ext cx="3186106" cy="4288642"/>
          </a:xfrm>
        </p:spPr>
        <p:txBody>
          <a:bodyPr/>
          <a:lstStyle/>
          <a:p>
            <a:r>
              <a:rPr lang="en-GB" dirty="0" smtClean="0"/>
              <a:t>Functional </a:t>
            </a:r>
            <a:r>
              <a:rPr lang="en-GB" dirty="0" smtClean="0"/>
              <a:t>Requirements</a:t>
            </a:r>
          </a:p>
          <a:p>
            <a:r>
              <a:rPr lang="en-GB" dirty="0" smtClean="0"/>
              <a:t>Domain/Object Model</a:t>
            </a:r>
            <a:endParaRPr lang="en-GB" dirty="0" smtClean="0"/>
          </a:p>
          <a:p>
            <a:r>
              <a:rPr lang="en-GB" dirty="0" smtClean="0"/>
              <a:t>Business Logic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28992" y="2000240"/>
            <a:ext cx="3071833" cy="4360080"/>
          </a:xfrm>
        </p:spPr>
        <p:txBody>
          <a:bodyPr/>
          <a:lstStyle/>
          <a:p>
            <a:r>
              <a:rPr lang="en-GB" dirty="0" smtClean="0"/>
              <a:t>Non-functional Requirements</a:t>
            </a:r>
          </a:p>
          <a:p>
            <a:r>
              <a:rPr lang="en-GB" dirty="0" smtClean="0"/>
              <a:t>Model needs to provide capability for many different layers</a:t>
            </a:r>
          </a:p>
          <a:p>
            <a:r>
              <a:rPr lang="en-GB" dirty="0" smtClean="0"/>
              <a:t>At layer boundaries</a:t>
            </a:r>
          </a:p>
          <a:p>
            <a:pPr lvl="1"/>
            <a:r>
              <a:rPr lang="en-GB" dirty="0" smtClean="0"/>
              <a:t>Logging</a:t>
            </a:r>
          </a:p>
          <a:p>
            <a:pPr lvl="1"/>
            <a:r>
              <a:rPr lang="en-GB" dirty="0" smtClean="0"/>
              <a:t>Validation</a:t>
            </a:r>
          </a:p>
          <a:p>
            <a:pPr lvl="1"/>
            <a:r>
              <a:rPr lang="en-GB" dirty="0" smtClean="0"/>
              <a:t>Security</a:t>
            </a:r>
          </a:p>
          <a:p>
            <a:pPr lvl="1"/>
            <a:r>
              <a:rPr lang="en-GB" dirty="0" smtClean="0"/>
              <a:t>Data marshalling</a:t>
            </a:r>
            <a:endParaRPr lang="en-GB" dirty="0" smtClean="0"/>
          </a:p>
          <a:p>
            <a:endParaRPr lang="en-GB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939648"/>
            <a:ext cx="2527905" cy="2715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1785926"/>
            <a:ext cx="256916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Crosscutting Concerns – </a:t>
            </a:r>
            <a:r>
              <a:rPr lang="en-GB" b="1" i="1" dirty="0" smtClean="0"/>
              <a:t>Plumbing</a:t>
            </a:r>
            <a:endParaRPr lang="en-GB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5143536"/>
          </a:xfrm>
        </p:spPr>
        <p:txBody>
          <a:bodyPr>
            <a:normAutofit/>
          </a:bodyPr>
          <a:lstStyle/>
          <a:p>
            <a:r>
              <a:rPr lang="en-GB" dirty="0" smtClean="0"/>
              <a:t>Logging/Monitoring/Alerting</a:t>
            </a:r>
          </a:p>
          <a:p>
            <a:r>
              <a:rPr lang="en-GB" dirty="0" smtClean="0"/>
              <a:t>Type safety (Beyond value types </a:t>
            </a:r>
            <a:r>
              <a:rPr lang="en-GB" i="1" dirty="0" err="1" smtClean="0"/>
              <a:t>int</a:t>
            </a:r>
            <a:r>
              <a:rPr lang="en-GB" dirty="0" smtClean="0"/>
              <a:t>, </a:t>
            </a:r>
            <a:r>
              <a:rPr lang="en-GB" i="1" dirty="0" smtClean="0"/>
              <a:t>string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Validation/Enforcement</a:t>
            </a:r>
          </a:p>
          <a:p>
            <a:r>
              <a:rPr lang="en-GB" dirty="0" smtClean="0"/>
              <a:t>Security</a:t>
            </a:r>
          </a:p>
          <a:p>
            <a:pPr lvl="1"/>
            <a:r>
              <a:rPr lang="en-GB" dirty="0" smtClean="0"/>
              <a:t>Authorisation/Authentication</a:t>
            </a:r>
          </a:p>
          <a:p>
            <a:r>
              <a:rPr lang="en-GB" dirty="0" smtClean="0"/>
              <a:t>Data Binding</a:t>
            </a:r>
          </a:p>
          <a:p>
            <a:pPr lvl="1"/>
            <a:r>
              <a:rPr lang="en-GB" dirty="0" err="1" smtClean="0"/>
              <a:t>INotifyPropertyChanged</a:t>
            </a:r>
            <a:r>
              <a:rPr lang="en-GB" dirty="0" smtClean="0"/>
              <a:t> </a:t>
            </a:r>
          </a:p>
          <a:p>
            <a:pPr lvl="1"/>
            <a:r>
              <a:rPr lang="en-GB" dirty="0" err="1" smtClean="0"/>
              <a:t>DependencyProperties</a:t>
            </a:r>
            <a:endParaRPr lang="en-GB" dirty="0" smtClean="0"/>
          </a:p>
          <a:p>
            <a:r>
              <a:rPr lang="en-GB" dirty="0" smtClean="0"/>
              <a:t>Transactions</a:t>
            </a:r>
          </a:p>
          <a:p>
            <a:r>
              <a:rPr lang="en-GB" dirty="0" smtClean="0"/>
              <a:t>Concurrency  - Locking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0715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Aspects - Reduce noise in source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sz="2800" dirty="0" smtClean="0">
                <a:solidFill>
                  <a:srgbClr val="00B050"/>
                </a:solidFill>
              </a:rPr>
              <a:t>Move plumbing out of source, but keep behaviour the same</a:t>
            </a:r>
          </a:p>
          <a:p>
            <a:pPr>
              <a:buNone/>
            </a:pPr>
            <a:endParaRPr lang="en-GB" sz="28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GB" sz="2800" b="1" dirty="0" smtClean="0"/>
              <a:t>Advice</a:t>
            </a:r>
          </a:p>
          <a:p>
            <a:r>
              <a:rPr lang="en-GB" dirty="0" smtClean="0"/>
              <a:t>The duplicated plumbing code we are </a:t>
            </a:r>
            <a:r>
              <a:rPr lang="en-GB" dirty="0" smtClean="0"/>
              <a:t>removing</a:t>
            </a:r>
          </a:p>
          <a:p>
            <a:r>
              <a:rPr lang="en-GB" dirty="0" smtClean="0"/>
              <a:t>Typically under 30 lines of code</a:t>
            </a:r>
            <a:endParaRPr lang="en-GB" dirty="0" smtClean="0"/>
          </a:p>
          <a:p>
            <a:r>
              <a:rPr lang="en-GB" dirty="0" smtClean="0"/>
              <a:t>Behaviour that is injected at a join point</a:t>
            </a:r>
          </a:p>
          <a:p>
            <a:pPr lvl="1"/>
            <a:endParaRPr lang="en-GB" dirty="0" smtClean="0"/>
          </a:p>
          <a:p>
            <a:pPr>
              <a:buNone/>
            </a:pPr>
            <a:r>
              <a:rPr lang="en-GB" sz="2800" b="1" dirty="0" smtClean="0"/>
              <a:t>Join points</a:t>
            </a:r>
          </a:p>
          <a:p>
            <a:r>
              <a:rPr lang="en-GB" dirty="0" smtClean="0"/>
              <a:t>Places within the code where the Aspect is inserted</a:t>
            </a:r>
          </a:p>
          <a:p>
            <a:r>
              <a:rPr lang="en-GB" dirty="0" smtClean="0"/>
              <a:t>Examples</a:t>
            </a:r>
          </a:p>
          <a:p>
            <a:pPr lvl="1"/>
            <a:r>
              <a:rPr lang="en-GB" dirty="0" smtClean="0"/>
              <a:t>Entry/Exit of a method or property</a:t>
            </a:r>
          </a:p>
          <a:p>
            <a:pPr lvl="1"/>
            <a:r>
              <a:rPr lang="en-GB" dirty="0" smtClean="0"/>
              <a:t>Class’s Type Definition</a:t>
            </a:r>
          </a:p>
          <a:p>
            <a:pPr lvl="2"/>
            <a:endParaRPr lang="en-GB" dirty="0" smtClean="0"/>
          </a:p>
          <a:p>
            <a:pPr lvl="1">
              <a:buNone/>
            </a:pPr>
            <a:endParaRPr lang="en-GB" dirty="0" smtClean="0"/>
          </a:p>
          <a:p>
            <a:pPr lvl="1"/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28" y="428604"/>
            <a:ext cx="8229600" cy="918418"/>
          </a:xfrm>
        </p:spPr>
        <p:txBody>
          <a:bodyPr>
            <a:normAutofit/>
          </a:bodyPr>
          <a:lstStyle/>
          <a:p>
            <a:r>
              <a:rPr lang="en-GB" dirty="0" smtClean="0"/>
              <a:t>Aspects Lingo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786874" cy="5286412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3000" b="1" dirty="0" smtClean="0"/>
          </a:p>
          <a:p>
            <a:pPr>
              <a:buNone/>
            </a:pPr>
            <a:r>
              <a:rPr lang="en-GB" sz="3000" b="1" dirty="0" smtClean="0"/>
              <a:t>Point </a:t>
            </a:r>
            <a:r>
              <a:rPr lang="en-GB" sz="3000" b="1" dirty="0" smtClean="0"/>
              <a:t>cut</a:t>
            </a:r>
          </a:p>
          <a:p>
            <a:r>
              <a:rPr lang="en-GB" dirty="0" smtClean="0"/>
              <a:t>Locates Join Points to apply advice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Filter  driven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  <a:r>
              <a:rPr lang="en-GB" dirty="0" smtClean="0"/>
              <a:t>– Automatic injection</a:t>
            </a:r>
          </a:p>
          <a:p>
            <a:pPr lvl="1"/>
            <a:r>
              <a:rPr lang="en-GB" dirty="0" smtClean="0"/>
              <a:t>Find all </a:t>
            </a:r>
            <a:r>
              <a:rPr lang="en-GB" b="1" i="1" dirty="0" smtClean="0"/>
              <a:t>Methods,</a:t>
            </a:r>
            <a:r>
              <a:rPr lang="en-GB" dirty="0" smtClean="0"/>
              <a:t> of type </a:t>
            </a:r>
            <a:r>
              <a:rPr lang="en-GB" b="1" i="1" dirty="0" smtClean="0"/>
              <a:t>Setter</a:t>
            </a:r>
            <a:r>
              <a:rPr lang="en-GB" dirty="0" smtClean="0"/>
              <a:t>, in all classes where </a:t>
            </a:r>
            <a:r>
              <a:rPr lang="en-GB" b="1" i="1" dirty="0" smtClean="0"/>
              <a:t>Namespace</a:t>
            </a:r>
            <a:r>
              <a:rPr lang="en-GB" dirty="0" smtClean="0"/>
              <a:t> equals “</a:t>
            </a:r>
            <a:r>
              <a:rPr lang="en-GB" dirty="0" err="1" smtClean="0"/>
              <a:t>Application.Entities</a:t>
            </a:r>
            <a:r>
              <a:rPr lang="en-GB" dirty="0" smtClean="0"/>
              <a:t>”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Attribute driven </a:t>
            </a:r>
            <a:r>
              <a:rPr lang="en-GB" dirty="0" smtClean="0"/>
              <a:t>– Manual injection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Aspects Lingo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3000" b="1" dirty="0" smtClean="0"/>
              <a:t>Weaving</a:t>
            </a:r>
          </a:p>
          <a:p>
            <a:r>
              <a:rPr lang="en-GB" dirty="0" smtClean="0"/>
              <a:t>Process of injecting functionality back into a component</a:t>
            </a:r>
          </a:p>
          <a:p>
            <a:r>
              <a:rPr lang="en-GB" dirty="0" smtClean="0"/>
              <a:t>Can be performed by</a:t>
            </a:r>
          </a:p>
          <a:p>
            <a:pPr lvl="1"/>
            <a:r>
              <a:rPr lang="en-GB" dirty="0" smtClean="0">
                <a:solidFill>
                  <a:srgbClr val="00B050"/>
                </a:solidFill>
              </a:rPr>
              <a:t>Text post processor </a:t>
            </a:r>
            <a:r>
              <a:rPr lang="en-GB" dirty="0" smtClean="0"/>
              <a:t>– Magic comments can replaced by code</a:t>
            </a:r>
          </a:p>
          <a:p>
            <a:pPr lvl="1"/>
            <a:r>
              <a:rPr lang="en-GB" dirty="0" smtClean="0">
                <a:solidFill>
                  <a:srgbClr val="00B050"/>
                </a:solidFill>
              </a:rPr>
              <a:t>Proxy container </a:t>
            </a:r>
            <a:r>
              <a:rPr lang="en-GB" dirty="0" smtClean="0"/>
              <a:t>– Uses decorator pattern/hooks to allow code to be inserted</a:t>
            </a:r>
          </a:p>
          <a:p>
            <a:pPr lvl="1"/>
            <a:r>
              <a:rPr lang="en-GB" dirty="0" smtClean="0">
                <a:solidFill>
                  <a:srgbClr val="00B050"/>
                </a:solidFill>
              </a:rPr>
              <a:t>Binary manipulation </a:t>
            </a:r>
            <a:r>
              <a:rPr lang="en-GB" dirty="0" smtClean="0"/>
              <a:t>- Modifying assemblies - by replacing and injecting IL code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571480"/>
            <a:ext cx="8858312" cy="71438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Compile-time MSIL Injection process</a:t>
            </a:r>
            <a:endParaRPr lang="en-GB" dirty="0"/>
          </a:p>
        </p:txBody>
      </p:sp>
      <p:pic>
        <p:nvPicPr>
          <p:cNvPr id="4" name="Picture 3" descr="PostSharpDiagram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357298"/>
            <a:ext cx="8715404" cy="31503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85606" y="4131238"/>
            <a:ext cx="2844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Copyright</a:t>
            </a:r>
            <a:r>
              <a:rPr lang="en-GB" dirty="0" smtClean="0"/>
              <a:t> © by Gael </a:t>
            </a:r>
            <a:r>
              <a:rPr lang="en-GB" dirty="0" err="1" smtClean="0"/>
              <a:t>Fraiteur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14282" y="4572008"/>
            <a:ext cx="86439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If </a:t>
            </a:r>
            <a:r>
              <a:rPr lang="en-GB" sz="2800" dirty="0" err="1" smtClean="0"/>
              <a:t>Postsharp</a:t>
            </a:r>
            <a:r>
              <a:rPr lang="en-GB" sz="2800" dirty="0" smtClean="0"/>
              <a:t> modifies a type’s signature...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>
                <a:solidFill>
                  <a:srgbClr val="FF0000"/>
                </a:solidFill>
              </a:rPr>
              <a:t>No </a:t>
            </a:r>
            <a:r>
              <a:rPr lang="en-GB" sz="2800" dirty="0" err="1" smtClean="0">
                <a:solidFill>
                  <a:srgbClr val="FF0000"/>
                </a:solidFill>
              </a:rPr>
              <a:t>Intellisense</a:t>
            </a:r>
            <a:r>
              <a:rPr lang="en-GB" sz="2800" dirty="0" smtClean="0"/>
              <a:t> for a </a:t>
            </a:r>
            <a:r>
              <a:rPr lang="en-GB" sz="2800" b="1" i="1" dirty="0" smtClean="0"/>
              <a:t>referenced projects</a:t>
            </a:r>
            <a:r>
              <a:rPr lang="en-GB" sz="2800" dirty="0" smtClean="0"/>
              <a:t> that are modified</a:t>
            </a:r>
            <a:endParaRPr lang="en-GB" sz="2800" i="1" dirty="0" smtClean="0"/>
          </a:p>
          <a:p>
            <a:pPr>
              <a:buFont typeface="Arial" pitchFamily="34" charset="0"/>
              <a:buChar char="•"/>
            </a:pPr>
            <a:r>
              <a:rPr lang="en-GB" sz="2800" dirty="0" err="1" smtClean="0"/>
              <a:t>Intellisense</a:t>
            </a:r>
            <a:r>
              <a:rPr lang="en-GB" sz="2800" dirty="0" smtClean="0"/>
              <a:t> for </a:t>
            </a:r>
            <a:r>
              <a:rPr lang="en-GB" sz="2800" b="1" i="1" dirty="0" smtClean="0"/>
              <a:t>referenced assemblies </a:t>
            </a:r>
            <a:r>
              <a:rPr lang="en-GB" sz="2800" dirty="0" smtClean="0"/>
              <a:t>that are modified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PostSharp</a:t>
            </a:r>
            <a:r>
              <a:rPr lang="en-GB" dirty="0" smtClean="0"/>
              <a:t> Weaving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Compile time Weaving - </a:t>
            </a:r>
            <a:r>
              <a:rPr lang="en-GB" i="1" dirty="0" smtClean="0">
                <a:solidFill>
                  <a:srgbClr val="00B0F0"/>
                </a:solidFill>
              </a:rPr>
              <a:t>LGPL</a:t>
            </a:r>
          </a:p>
          <a:p>
            <a:pPr lvl="1"/>
            <a:r>
              <a:rPr lang="en-GB" dirty="0" smtClean="0"/>
              <a:t>Automatically if a component references </a:t>
            </a:r>
            <a:r>
              <a:rPr lang="en-GB" dirty="0" err="1" smtClean="0"/>
              <a:t>PostSharp.Laos.dll</a:t>
            </a:r>
            <a:r>
              <a:rPr lang="en-GB" dirty="0" smtClean="0"/>
              <a:t> – </a:t>
            </a:r>
            <a:r>
              <a:rPr lang="en-GB" i="1" dirty="0" smtClean="0"/>
              <a:t>Default Install configures </a:t>
            </a:r>
            <a:r>
              <a:rPr lang="en-GB" i="1" dirty="0" err="1" smtClean="0"/>
              <a:t>MSBuild</a:t>
            </a:r>
            <a:endParaRPr lang="en-GB" i="1" dirty="0" smtClean="0"/>
          </a:p>
          <a:p>
            <a:pPr lvl="1"/>
            <a:r>
              <a:rPr lang="en-GB" dirty="0" smtClean="0"/>
              <a:t>Manual application using an </a:t>
            </a:r>
            <a:r>
              <a:rPr lang="en-GB" dirty="0" err="1" smtClean="0"/>
              <a:t>MSBuild</a:t>
            </a:r>
            <a:r>
              <a:rPr lang="en-GB" dirty="0" smtClean="0"/>
              <a:t> task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Run time Weaving – </a:t>
            </a:r>
            <a:r>
              <a:rPr lang="en-GB" i="1" dirty="0" smtClean="0">
                <a:solidFill>
                  <a:srgbClr val="00B0F0"/>
                </a:solidFill>
              </a:rPr>
              <a:t>GPL/Commercial License</a:t>
            </a:r>
          </a:p>
          <a:p>
            <a:pPr lvl="1"/>
            <a:r>
              <a:rPr lang="en-GB" dirty="0" smtClean="0"/>
              <a:t>Manual via </a:t>
            </a:r>
            <a:r>
              <a:rPr lang="en-GB" dirty="0" err="1" smtClean="0"/>
              <a:t>PostSharp.Core.dll</a:t>
            </a:r>
            <a:endParaRPr lang="en-GB" dirty="0" smtClean="0"/>
          </a:p>
          <a:p>
            <a:pPr lvl="1"/>
            <a:r>
              <a:rPr lang="en-GB" dirty="0" smtClean="0"/>
              <a:t>Statically modify the assembly just before it is loaded into the domain</a:t>
            </a:r>
          </a:p>
          <a:p>
            <a:pPr lvl="1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00132"/>
          </a:xfrm>
        </p:spPr>
        <p:txBody>
          <a:bodyPr>
            <a:normAutofit/>
          </a:bodyPr>
          <a:lstStyle/>
          <a:p>
            <a:r>
              <a:rPr lang="en-GB" dirty="0" smtClean="0"/>
              <a:t>Example class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42928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sz="2800" dirty="0" smtClean="0"/>
              <a:t>	</a:t>
            </a:r>
            <a:r>
              <a:rPr lang="en-GB" sz="2800" dirty="0" smtClean="0">
                <a:solidFill>
                  <a:srgbClr val="0000FF"/>
                </a:solidFill>
              </a:rPr>
              <a:t>public class </a:t>
            </a:r>
            <a:r>
              <a:rPr lang="en-GB" sz="2800" dirty="0" smtClean="0">
                <a:solidFill>
                  <a:srgbClr val="2B91AF"/>
                </a:solidFill>
              </a:rPr>
              <a:t>Demo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{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	</a:t>
            </a:r>
            <a:r>
              <a:rPr lang="en-GB" sz="2800" dirty="0" smtClean="0">
                <a:solidFill>
                  <a:srgbClr val="0000FF"/>
                </a:solidFill>
              </a:rPr>
              <a:t>public Demo()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{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	</a:t>
            </a:r>
            <a:r>
              <a:rPr lang="en-GB" sz="2800" dirty="0" err="1" smtClean="0">
                <a:solidFill>
                  <a:srgbClr val="2B91AF"/>
                </a:solidFill>
              </a:rPr>
              <a:t>ActivityRecorder.Record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"In constructor");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	}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	</a:t>
            </a:r>
            <a:r>
              <a:rPr lang="en-GB" sz="2800" dirty="0" smtClean="0">
                <a:solidFill>
                  <a:srgbClr val="0000FF"/>
                </a:solidFill>
              </a:rPr>
              <a:t>public void </a:t>
            </a:r>
            <a:r>
              <a:rPr lang="en-GB" sz="2800" dirty="0" err="1" smtClean="0">
                <a:solidFill>
                  <a:srgbClr val="0000FF"/>
                </a:solidFill>
              </a:rPr>
              <a:t>Foo</a:t>
            </a:r>
            <a:r>
              <a:rPr lang="en-GB" sz="2800" dirty="0" smtClean="0">
                <a:solidFill>
                  <a:srgbClr val="0000FF"/>
                </a:solidFill>
              </a:rPr>
              <a:t>()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{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	</a:t>
            </a:r>
            <a:r>
              <a:rPr lang="en-GB" sz="2800" dirty="0" err="1" smtClean="0">
                <a:solidFill>
                  <a:srgbClr val="2B91AF"/>
                </a:solidFill>
              </a:rPr>
              <a:t>ActivityRecorder.Record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"In </a:t>
            </a:r>
            <a:r>
              <a:rPr lang="en-GB" sz="2800" dirty="0" err="1" smtClean="0">
                <a:solidFill>
                  <a:srgbClr val="A31515"/>
                </a:solidFill>
              </a:rPr>
              <a:t>Foo</a:t>
            </a:r>
            <a:r>
              <a:rPr lang="en-GB" sz="2800" dirty="0" smtClean="0">
                <a:solidFill>
                  <a:srgbClr val="A31515"/>
                </a:solidFill>
              </a:rPr>
              <a:t>");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	}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	</a:t>
            </a:r>
            <a:r>
              <a:rPr lang="en-GB" sz="2800" dirty="0" smtClean="0">
                <a:solidFill>
                  <a:srgbClr val="0000FF"/>
                </a:solidFill>
              </a:rPr>
              <a:t>public void </a:t>
            </a:r>
            <a:r>
              <a:rPr lang="en-GB" sz="2800" dirty="0" err="1" smtClean="0">
                <a:solidFill>
                  <a:srgbClr val="0000FF"/>
                </a:solidFill>
              </a:rPr>
              <a:t>StaticFoo</a:t>
            </a:r>
            <a:r>
              <a:rPr lang="en-GB" sz="2800" dirty="0" smtClean="0">
                <a:solidFill>
                  <a:srgbClr val="0000FF"/>
                </a:solidFill>
              </a:rPr>
              <a:t>()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{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	</a:t>
            </a:r>
            <a:r>
              <a:rPr lang="en-GB" sz="2800" dirty="0" err="1" smtClean="0">
                <a:solidFill>
                  <a:srgbClr val="2B91AF"/>
                </a:solidFill>
              </a:rPr>
              <a:t>ActivityRecorder.Record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"In </a:t>
            </a:r>
            <a:r>
              <a:rPr lang="en-GB" sz="2800" dirty="0" err="1" smtClean="0">
                <a:solidFill>
                  <a:srgbClr val="A31515"/>
                </a:solidFill>
              </a:rPr>
              <a:t>StaticFoo</a:t>
            </a:r>
            <a:r>
              <a:rPr lang="en-GB" sz="2800" dirty="0" smtClean="0">
                <a:solidFill>
                  <a:srgbClr val="A31515"/>
                </a:solidFill>
              </a:rPr>
              <a:t>");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	}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8579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sz="3100" b="1" dirty="0" smtClean="0"/>
              <a:t>[</a:t>
            </a:r>
            <a:r>
              <a:rPr lang="en-GB" sz="3100" b="1" dirty="0" smtClean="0">
                <a:solidFill>
                  <a:srgbClr val="2B91AF"/>
                </a:solidFill>
              </a:rPr>
              <a:t>Test] 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public void </a:t>
            </a:r>
            <a:r>
              <a:rPr lang="en-GB" sz="2800" dirty="0" err="1" smtClean="0">
                <a:solidFill>
                  <a:srgbClr val="0000FF"/>
                </a:solidFill>
              </a:rPr>
              <a:t>Verify_Aspect_Called_On_Method_Invocation</a:t>
            </a:r>
            <a:r>
              <a:rPr lang="en-GB" sz="2800" dirty="0" smtClean="0">
                <a:solidFill>
                  <a:srgbClr val="0000FF"/>
                </a:solidFill>
              </a:rPr>
              <a:t>() {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 </a:t>
            </a:r>
            <a:r>
              <a:rPr lang="en-GB" sz="2800" dirty="0" err="1" smtClean="0">
                <a:solidFill>
                  <a:srgbClr val="0000FF"/>
                </a:solidFill>
              </a:rPr>
              <a:t>var</a:t>
            </a:r>
            <a:r>
              <a:rPr lang="en-GB" sz="2800" dirty="0" smtClean="0">
                <a:solidFill>
                  <a:srgbClr val="0000FF"/>
                </a:solidFill>
              </a:rPr>
              <a:t> </a:t>
            </a:r>
            <a:r>
              <a:rPr lang="en-GB" sz="2800" dirty="0" smtClean="0">
                <a:solidFill>
                  <a:srgbClr val="2B91AF"/>
                </a:solidFill>
              </a:rPr>
              <a:t>d = </a:t>
            </a:r>
            <a:r>
              <a:rPr lang="en-GB" sz="2800" dirty="0" smtClean="0">
                <a:solidFill>
                  <a:srgbClr val="0000FF"/>
                </a:solidFill>
              </a:rPr>
              <a:t>new </a:t>
            </a:r>
            <a:r>
              <a:rPr lang="en-GB" sz="2800" dirty="0" smtClean="0">
                <a:solidFill>
                  <a:srgbClr val="2B91AF"/>
                </a:solidFill>
              </a:rPr>
              <a:t>Demo ();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d.Foo</a:t>
            </a:r>
            <a:r>
              <a:rPr lang="en-GB" sz="2800" dirty="0" smtClean="0">
                <a:solidFill>
                  <a:srgbClr val="2B91AF"/>
                </a:solidFill>
              </a:rPr>
              <a:t>();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d.StaticFoo</a:t>
            </a:r>
            <a:r>
              <a:rPr lang="en-GB" sz="2800" dirty="0" smtClean="0">
                <a:solidFill>
                  <a:srgbClr val="2B91AF"/>
                </a:solidFill>
              </a:rPr>
              <a:t>();</a:t>
            </a:r>
          </a:p>
          <a:p>
            <a:pPr>
              <a:buNone/>
            </a:pPr>
            <a:endParaRPr lang="en-GB" sz="2800" dirty="0" smtClean="0">
              <a:solidFill>
                <a:srgbClr val="2B91A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"In constructor");</a:t>
            </a:r>
          </a:p>
          <a:p>
            <a:pPr>
              <a:buNone/>
            </a:pPr>
            <a:endParaRPr lang="en-GB" sz="2800" dirty="0" smtClean="0">
              <a:solidFill>
                <a:srgbClr val="A31515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</a:t>
            </a:r>
            <a:r>
              <a:rPr lang="en-GB" sz="2800" b="1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b="1" dirty="0" smtClean="0">
                <a:solidFill>
                  <a:srgbClr val="2B91AF"/>
                </a:solidFill>
              </a:rPr>
              <a:t>(</a:t>
            </a:r>
            <a:r>
              <a:rPr lang="en-GB" sz="2800" b="1" dirty="0" smtClean="0">
                <a:solidFill>
                  <a:srgbClr val="A31515"/>
                </a:solidFill>
              </a:rPr>
              <a:t>"Calling Void </a:t>
            </a:r>
            <a:r>
              <a:rPr lang="en-GB" sz="2800" b="1" dirty="0" err="1" smtClean="0">
                <a:solidFill>
                  <a:srgbClr val="A31515"/>
                </a:solidFill>
              </a:rPr>
              <a:t>Foo</a:t>
            </a:r>
            <a:r>
              <a:rPr lang="en-GB" sz="2800" b="1" dirty="0" smtClean="0">
                <a:solidFill>
                  <a:srgbClr val="A31515"/>
                </a:solidFill>
              </a:rPr>
              <a:t>()");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"In </a:t>
            </a:r>
            <a:r>
              <a:rPr lang="en-GB" sz="2800" dirty="0" err="1" smtClean="0">
                <a:solidFill>
                  <a:srgbClr val="A31515"/>
                </a:solidFill>
              </a:rPr>
              <a:t>Foo</a:t>
            </a:r>
            <a:r>
              <a:rPr lang="en-GB" sz="2800" dirty="0" smtClean="0">
                <a:solidFill>
                  <a:srgbClr val="A31515"/>
                </a:solidFill>
              </a:rPr>
              <a:t>");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		</a:t>
            </a:r>
          </a:p>
          <a:p>
            <a:pPr>
              <a:buNone/>
            </a:pPr>
            <a:r>
              <a:rPr lang="en-GB" sz="2800" b="1" dirty="0" smtClean="0">
                <a:solidFill>
                  <a:srgbClr val="A31515"/>
                </a:solidFill>
              </a:rPr>
              <a:t>	</a:t>
            </a:r>
            <a:r>
              <a:rPr lang="en-GB" sz="2800" b="1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b="1" dirty="0" smtClean="0">
                <a:solidFill>
                  <a:srgbClr val="2B91AF"/>
                </a:solidFill>
              </a:rPr>
              <a:t>(</a:t>
            </a:r>
            <a:r>
              <a:rPr lang="en-GB" sz="2800" b="1" dirty="0" smtClean="0">
                <a:solidFill>
                  <a:srgbClr val="A31515"/>
                </a:solidFill>
              </a:rPr>
              <a:t>"Calling Void </a:t>
            </a:r>
            <a:r>
              <a:rPr lang="en-GB" sz="2800" b="1" dirty="0" err="1" smtClean="0">
                <a:solidFill>
                  <a:srgbClr val="A31515"/>
                </a:solidFill>
              </a:rPr>
              <a:t>StaticFoo</a:t>
            </a:r>
            <a:r>
              <a:rPr lang="en-GB" sz="2800" b="1" dirty="0" smtClean="0">
                <a:solidFill>
                  <a:srgbClr val="A31515"/>
                </a:solidFill>
              </a:rPr>
              <a:t>()");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"In </a:t>
            </a:r>
            <a:r>
              <a:rPr lang="en-GB" sz="2800" dirty="0" err="1" smtClean="0">
                <a:solidFill>
                  <a:srgbClr val="A31515"/>
                </a:solidFill>
              </a:rPr>
              <a:t>StaticFoo</a:t>
            </a:r>
            <a:r>
              <a:rPr lang="en-GB" sz="2800" dirty="0" smtClean="0">
                <a:solidFill>
                  <a:srgbClr val="A31515"/>
                </a:solidFill>
              </a:rPr>
              <a:t>");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		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ActivityRecorder.AssertNoMoreActivities</a:t>
            </a:r>
            <a:r>
              <a:rPr lang="en-GB" sz="2800" dirty="0" smtClean="0">
                <a:solidFill>
                  <a:srgbClr val="2B91AF"/>
                </a:solidFill>
              </a:rPr>
              <a:t>();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}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8880"/>
            <a:ext cx="8229600" cy="989856"/>
          </a:xfrm>
        </p:spPr>
        <p:txBody>
          <a:bodyPr/>
          <a:lstStyle/>
          <a:p>
            <a:r>
              <a:rPr lang="en-GB" dirty="0" smtClean="0"/>
              <a:t>Method Invocation - Aspect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sz="2800" dirty="0" smtClean="0"/>
              <a:t>[</a:t>
            </a:r>
            <a:r>
              <a:rPr lang="en-GB" sz="2800" dirty="0" err="1" smtClean="0">
                <a:solidFill>
                  <a:srgbClr val="2B91AF"/>
                </a:solidFill>
              </a:rPr>
              <a:t>Serializable</a:t>
            </a:r>
            <a:r>
              <a:rPr lang="en-GB" sz="2800" dirty="0" smtClean="0">
                <a:solidFill>
                  <a:srgbClr val="2B91AF"/>
                </a:solidFill>
              </a:rPr>
              <a:t>]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public class </a:t>
            </a:r>
            <a:r>
              <a:rPr lang="en-GB" sz="2800" dirty="0" err="1" smtClean="0">
                <a:solidFill>
                  <a:srgbClr val="2B91AF"/>
                </a:solidFill>
              </a:rPr>
              <a:t>ExampleOnMethodInvocationAspect</a:t>
            </a:r>
            <a:r>
              <a:rPr lang="en-GB" sz="2800" dirty="0" smtClean="0">
                <a:solidFill>
                  <a:srgbClr val="2B91AF"/>
                </a:solidFill>
              </a:rPr>
              <a:t> : </a:t>
            </a:r>
            <a:r>
              <a:rPr lang="en-GB" sz="2800" dirty="0" err="1" smtClean="0">
                <a:solidFill>
                  <a:srgbClr val="2B91AF"/>
                </a:solidFill>
              </a:rPr>
              <a:t>OnMethodInvocationAspect</a:t>
            </a:r>
            <a:r>
              <a:rPr lang="en-GB" sz="2800" dirty="0" smtClean="0">
                <a:solidFill>
                  <a:srgbClr val="2B91AF"/>
                </a:solidFill>
              </a:rPr>
              <a:t> {</a:t>
            </a:r>
          </a:p>
          <a:p>
            <a:pPr>
              <a:buNone/>
            </a:pPr>
            <a:endParaRPr lang="en-GB" sz="28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public override void </a:t>
            </a:r>
            <a:r>
              <a:rPr lang="en-GB" sz="2800" dirty="0" err="1" smtClean="0">
                <a:solidFill>
                  <a:srgbClr val="0000FF"/>
                </a:solidFill>
              </a:rPr>
              <a:t>OnInvocation</a:t>
            </a:r>
            <a:r>
              <a:rPr lang="en-GB" sz="2800" dirty="0" smtClean="0">
                <a:solidFill>
                  <a:srgbClr val="0000FF"/>
                </a:solidFill>
              </a:rPr>
              <a:t>(</a:t>
            </a:r>
            <a:r>
              <a:rPr lang="en-GB" sz="2800" dirty="0" err="1" smtClean="0">
                <a:solidFill>
                  <a:srgbClr val="2B91AF"/>
                </a:solidFill>
              </a:rPr>
              <a:t>MethodInvocationEventArgs</a:t>
            </a:r>
            <a:r>
              <a:rPr lang="en-GB" sz="2800" dirty="0" smtClean="0">
                <a:solidFill>
                  <a:srgbClr val="2B91AF"/>
                </a:solidFill>
              </a:rPr>
              <a:t> context) {</a:t>
            </a:r>
          </a:p>
          <a:p>
            <a:pPr>
              <a:buNone/>
            </a:pPr>
            <a:endParaRPr lang="en-GB" sz="2800" dirty="0" smtClean="0">
              <a:solidFill>
                <a:srgbClr val="2B91A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dirty="0" err="1" smtClean="0">
                <a:solidFill>
                  <a:srgbClr val="2B91AF"/>
                </a:solidFill>
              </a:rPr>
              <a:t>ActivityRecorder.Record</a:t>
            </a:r>
            <a:r>
              <a:rPr lang="en-GB" dirty="0" smtClean="0">
                <a:solidFill>
                  <a:srgbClr val="2B91AF"/>
                </a:solidFill>
              </a:rPr>
              <a:t>(</a:t>
            </a:r>
            <a:r>
              <a:rPr lang="en-GB" dirty="0" err="1" smtClean="0">
                <a:solidFill>
                  <a:srgbClr val="0000FF"/>
                </a:solidFill>
              </a:rPr>
              <a:t>string.Format</a:t>
            </a:r>
            <a:r>
              <a:rPr lang="en-GB" dirty="0" smtClean="0">
                <a:solidFill>
                  <a:srgbClr val="0000FF"/>
                </a:solidFill>
              </a:rPr>
              <a:t>(</a:t>
            </a:r>
            <a:r>
              <a:rPr lang="en-GB" dirty="0" smtClean="0">
                <a:solidFill>
                  <a:srgbClr val="A31515"/>
                </a:solidFill>
              </a:rPr>
              <a:t>"Calling {0}", 	</a:t>
            </a:r>
            <a:r>
              <a:rPr lang="en-GB" dirty="0" err="1" smtClean="0">
                <a:solidFill>
                  <a:srgbClr val="A31515"/>
                </a:solidFill>
              </a:rPr>
              <a:t>context.Delegate.Method.Replace</a:t>
            </a:r>
            <a:r>
              <a:rPr lang="en-GB" dirty="0" smtClean="0">
                <a:solidFill>
                  <a:srgbClr val="A31515"/>
                </a:solidFill>
              </a:rPr>
              <a:t>(“~”, </a:t>
            </a:r>
            <a:r>
              <a:rPr lang="en-GB" dirty="0" smtClean="0">
                <a:solidFill>
                  <a:srgbClr val="A31515"/>
                </a:solidFill>
              </a:rPr>
              <a:t>“”));</a:t>
            </a:r>
          </a:p>
          <a:p>
            <a:pPr>
              <a:buNone/>
            </a:pPr>
            <a:endParaRPr lang="en-GB" dirty="0" smtClean="0">
              <a:solidFill>
                <a:srgbClr val="A31515"/>
              </a:solidFill>
            </a:endParaRPr>
          </a:p>
          <a:p>
            <a:pPr>
              <a:buNone/>
            </a:pPr>
            <a:r>
              <a:rPr lang="en-GB" dirty="0" smtClean="0">
                <a:solidFill>
                  <a:srgbClr val="A31515"/>
                </a:solidFill>
              </a:rPr>
              <a:t>    // Do I want to continue??</a:t>
            </a:r>
            <a:endParaRPr lang="en-GB" dirty="0" smtClean="0">
              <a:solidFill>
                <a:srgbClr val="A31515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</a:t>
            </a:r>
            <a:r>
              <a:rPr lang="en-GB" sz="2800" dirty="0" err="1" smtClean="0">
                <a:solidFill>
                  <a:srgbClr val="A31515"/>
                </a:solidFill>
              </a:rPr>
              <a:t>context.Proceed</a:t>
            </a:r>
            <a:r>
              <a:rPr lang="en-GB" sz="2800" dirty="0" smtClean="0">
                <a:solidFill>
                  <a:srgbClr val="A31515"/>
                </a:solidFill>
              </a:rPr>
              <a:t>();</a:t>
            </a:r>
            <a:r>
              <a:rPr lang="en-GB" sz="2800" dirty="0" smtClean="0">
                <a:solidFill>
                  <a:srgbClr val="A31515"/>
                </a:solidFill>
              </a:rPr>
              <a:t>		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  }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}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Code after Injection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000108"/>
            <a:ext cx="9001156" cy="58578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</a:rPr>
              <a:t>private void ~</a:t>
            </a:r>
            <a:r>
              <a:rPr lang="en-GB" sz="2000" dirty="0" err="1" smtClean="0">
                <a:solidFill>
                  <a:srgbClr val="0000FF"/>
                </a:solidFill>
              </a:rPr>
              <a:t>Foo</a:t>
            </a:r>
            <a:r>
              <a:rPr lang="en-GB" sz="2000" dirty="0" smtClean="0">
                <a:solidFill>
                  <a:srgbClr val="0000FF"/>
                </a:solidFill>
              </a:rPr>
              <a:t>() {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</a:rPr>
              <a:t>    </a:t>
            </a:r>
            <a:r>
              <a:rPr lang="en-GB" sz="2000" dirty="0" err="1" smtClean="0">
                <a:solidFill>
                  <a:srgbClr val="0000FF"/>
                </a:solidFill>
              </a:rPr>
              <a:t>ActivityRecorder.Record</a:t>
            </a:r>
            <a:r>
              <a:rPr lang="en-GB" sz="2000" dirty="0" smtClean="0">
                <a:solidFill>
                  <a:srgbClr val="0000FF"/>
                </a:solidFill>
              </a:rPr>
              <a:t>(</a:t>
            </a:r>
            <a:r>
              <a:rPr lang="en-GB" sz="2000" dirty="0" smtClean="0">
                <a:solidFill>
                  <a:srgbClr val="A31515"/>
                </a:solidFill>
              </a:rPr>
              <a:t>"In </a:t>
            </a:r>
            <a:r>
              <a:rPr lang="en-GB" sz="2000" dirty="0" err="1" smtClean="0">
                <a:solidFill>
                  <a:srgbClr val="A31515"/>
                </a:solidFill>
              </a:rPr>
              <a:t>Foo</a:t>
            </a:r>
            <a:r>
              <a:rPr lang="en-GB" sz="2000" dirty="0" smtClean="0">
                <a:solidFill>
                  <a:srgbClr val="A31515"/>
                </a:solidFill>
              </a:rPr>
              <a:t>");</a:t>
            </a:r>
          </a:p>
          <a:p>
            <a:pPr>
              <a:buNone/>
            </a:pPr>
            <a:r>
              <a:rPr lang="en-GB" sz="2000" dirty="0" smtClean="0">
                <a:solidFill>
                  <a:srgbClr val="A31515"/>
                </a:solidFill>
              </a:rPr>
              <a:t>}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dirty="0" smtClean="0"/>
              <a:t>[</a:t>
            </a:r>
            <a:r>
              <a:rPr lang="en-GB" sz="2000" dirty="0" err="1" smtClean="0"/>
              <a:t>DebuggerNonUserCode</a:t>
            </a:r>
            <a:r>
              <a:rPr lang="en-GB" sz="2000" dirty="0" smtClean="0"/>
              <a:t>, </a:t>
            </a:r>
            <a:r>
              <a:rPr lang="en-GB" sz="2000" dirty="0" err="1" smtClean="0"/>
              <a:t>CompilerGenerated</a:t>
            </a:r>
            <a:r>
              <a:rPr lang="en-GB" sz="2000" dirty="0" smtClean="0"/>
              <a:t>]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</a:rPr>
              <a:t>public void </a:t>
            </a:r>
            <a:r>
              <a:rPr lang="en-GB" sz="2000" dirty="0" err="1" smtClean="0">
                <a:solidFill>
                  <a:srgbClr val="0000FF"/>
                </a:solidFill>
              </a:rPr>
              <a:t>Foo</a:t>
            </a:r>
            <a:r>
              <a:rPr lang="en-GB" sz="2000" dirty="0" smtClean="0">
                <a:solidFill>
                  <a:srgbClr val="0000FF"/>
                </a:solidFill>
              </a:rPr>
              <a:t>(){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</a:rPr>
              <a:t>	</a:t>
            </a:r>
            <a:r>
              <a:rPr lang="en-GB" sz="2000" dirty="0" smtClean="0">
                <a:solidFill>
                  <a:srgbClr val="2B91AF"/>
                </a:solidFill>
              </a:rPr>
              <a:t>Delegate </a:t>
            </a:r>
            <a:r>
              <a:rPr lang="en-GB" sz="2000" dirty="0" err="1" smtClean="0">
                <a:solidFill>
                  <a:srgbClr val="2B91AF"/>
                </a:solidFill>
              </a:rPr>
              <a:t>delegateInstance</a:t>
            </a:r>
            <a:r>
              <a:rPr lang="en-GB" sz="2000" dirty="0" smtClean="0">
                <a:solidFill>
                  <a:srgbClr val="2B91AF"/>
                </a:solidFill>
              </a:rPr>
              <a:t> = </a:t>
            </a:r>
            <a:r>
              <a:rPr lang="en-GB" sz="2000" dirty="0" smtClean="0">
                <a:solidFill>
                  <a:srgbClr val="0000FF"/>
                </a:solidFill>
              </a:rPr>
              <a:t>new ~PostSharp~Laos~Implementation</a:t>
            </a:r>
            <a:r>
              <a:rPr lang="en-GB" sz="2000" b="1" dirty="0" smtClean="0">
                <a:solidFill>
                  <a:srgbClr val="0000FF"/>
                </a:solidFill>
              </a:rPr>
              <a:t>.~delegate~0(</a:t>
            </a:r>
            <a:r>
              <a:rPr lang="en-GB" sz="2000" b="1" dirty="0" err="1" smtClean="0">
                <a:solidFill>
                  <a:srgbClr val="0000FF"/>
                </a:solidFill>
              </a:rPr>
              <a:t>this.~Foo</a:t>
            </a:r>
            <a:r>
              <a:rPr lang="en-GB" sz="2000" b="1" dirty="0" smtClean="0">
                <a:solidFill>
                  <a:srgbClr val="0000FF"/>
                </a:solidFill>
              </a:rPr>
              <a:t>);</a:t>
            </a:r>
          </a:p>
          <a:p>
            <a:pPr>
              <a:buNone/>
            </a:pPr>
            <a:endParaRPr lang="en-GB" sz="20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</a:rPr>
              <a:t>	</a:t>
            </a:r>
            <a:r>
              <a:rPr lang="en-GB" sz="2000" dirty="0" err="1" smtClean="0">
                <a:solidFill>
                  <a:srgbClr val="0000FF"/>
                </a:solidFill>
              </a:rPr>
              <a:t>MethodInvocationEventArgs</a:t>
            </a:r>
            <a:r>
              <a:rPr lang="en-GB" sz="2000" dirty="0" smtClean="0">
                <a:solidFill>
                  <a:srgbClr val="0000FF"/>
                </a:solidFill>
              </a:rPr>
              <a:t> </a:t>
            </a:r>
            <a:r>
              <a:rPr lang="en-GB" sz="2000" dirty="0" err="1" smtClean="0">
                <a:solidFill>
                  <a:srgbClr val="0000FF"/>
                </a:solidFill>
              </a:rPr>
              <a:t>eventArgs</a:t>
            </a:r>
            <a:r>
              <a:rPr lang="en-GB" sz="2000" dirty="0" smtClean="0">
                <a:solidFill>
                  <a:srgbClr val="0000FF"/>
                </a:solidFill>
              </a:rPr>
              <a:t> = new </a:t>
            </a:r>
            <a:r>
              <a:rPr lang="en-GB" sz="2000" dirty="0" err="1" smtClean="0">
                <a:solidFill>
                  <a:srgbClr val="0000FF"/>
                </a:solidFill>
              </a:rPr>
              <a:t>MethodInvocationEventArgs</a:t>
            </a:r>
            <a:r>
              <a:rPr lang="en-GB" sz="2000" dirty="0" smtClean="0">
                <a:solidFill>
                  <a:srgbClr val="0000FF"/>
                </a:solidFill>
              </a:rPr>
              <a:t>(</a:t>
            </a:r>
            <a:r>
              <a:rPr lang="en-GB" sz="2000" dirty="0" err="1" smtClean="0">
                <a:solidFill>
                  <a:srgbClr val="0000FF"/>
                </a:solidFill>
              </a:rPr>
              <a:t>delegateInstance</a:t>
            </a:r>
            <a:r>
              <a:rPr lang="en-GB" sz="2000" dirty="0" smtClean="0">
                <a:solidFill>
                  <a:srgbClr val="0000FF"/>
                </a:solidFill>
              </a:rPr>
              <a:t>, null);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</a:rPr>
              <a:t>	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</a:rPr>
              <a:t>	~</a:t>
            </a:r>
            <a:r>
              <a:rPr lang="en-GB" sz="2000" dirty="0" err="1" smtClean="0">
                <a:solidFill>
                  <a:srgbClr val="0000FF"/>
                </a:solidFill>
              </a:rPr>
              <a:t>PostSharp~Laos~Implementation.SkillsMatter.PostSharp.Aspects</a:t>
            </a:r>
            <a:r>
              <a:rPr lang="en-GB" sz="2000" dirty="0" smtClean="0">
                <a:solidFill>
                  <a:srgbClr val="0000FF"/>
                </a:solidFill>
              </a:rPr>
              <a:t>.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</a:rPr>
              <a:t>		</a:t>
            </a:r>
            <a:r>
              <a:rPr lang="en-GB" sz="2000" b="1" dirty="0" smtClean="0">
                <a:solidFill>
                  <a:srgbClr val="2B91AF"/>
                </a:solidFill>
              </a:rPr>
              <a:t>ExampleOnMethodInvocationAspect~1.OnInvocation(</a:t>
            </a:r>
            <a:r>
              <a:rPr lang="en-GB" sz="2000" b="1" dirty="0" err="1" smtClean="0">
                <a:solidFill>
                  <a:srgbClr val="2B91AF"/>
                </a:solidFill>
              </a:rPr>
              <a:t>eventArgs</a:t>
            </a:r>
            <a:r>
              <a:rPr lang="en-GB" sz="2000" b="1" dirty="0" smtClean="0">
                <a:solidFill>
                  <a:srgbClr val="2B91AF"/>
                </a:solidFill>
              </a:rPr>
              <a:t>);</a:t>
            </a:r>
          </a:p>
          <a:p>
            <a:pPr>
              <a:buNone/>
            </a:pPr>
            <a:r>
              <a:rPr lang="en-GB" sz="2000" dirty="0" smtClean="0">
                <a:solidFill>
                  <a:srgbClr val="2B91AF"/>
                </a:solidFill>
              </a:rPr>
              <a:t>}</a:t>
            </a:r>
            <a:endParaRPr lang="en-GB" sz="20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Filter based Point Cut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[</a:t>
            </a:r>
            <a:r>
              <a:rPr lang="en-GB" sz="2800" dirty="0" smtClean="0">
                <a:solidFill>
                  <a:srgbClr val="0000FF"/>
                </a:solidFill>
              </a:rPr>
              <a:t>assembly: </a:t>
            </a:r>
            <a:r>
              <a:rPr lang="en-GB" sz="2800" dirty="0" err="1" smtClean="0">
                <a:solidFill>
                  <a:srgbClr val="2B91AF"/>
                </a:solidFill>
              </a:rPr>
              <a:t>ExampleOnMethodInvocationAspect</a:t>
            </a:r>
            <a:endParaRPr lang="en-GB" sz="2800" dirty="0" smtClean="0">
              <a:solidFill>
                <a:srgbClr val="2B91A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err="1" smtClean="0">
                <a:solidFill>
                  <a:srgbClr val="2B91AF"/>
                </a:solidFill>
              </a:rPr>
              <a:t>AttributeTargetAssemblies</a:t>
            </a:r>
            <a:r>
              <a:rPr lang="en-GB" sz="2800" dirty="0" smtClean="0">
                <a:solidFill>
                  <a:srgbClr val="2B91AF"/>
                </a:solidFill>
              </a:rPr>
              <a:t> = </a:t>
            </a:r>
            <a:r>
              <a:rPr lang="en-GB" sz="2800" dirty="0" smtClean="0">
                <a:solidFill>
                  <a:srgbClr val="A31515"/>
                </a:solidFill>
              </a:rPr>
              <a:t>"</a:t>
            </a:r>
            <a:r>
              <a:rPr lang="en-GB" sz="2800" dirty="0" err="1" smtClean="0">
                <a:solidFill>
                  <a:srgbClr val="A31515"/>
                </a:solidFill>
              </a:rPr>
              <a:t>SkillsMatter.PostSharp</a:t>
            </a:r>
            <a:r>
              <a:rPr lang="en-GB" sz="2800" dirty="0" smtClean="0">
                <a:solidFill>
                  <a:srgbClr val="A31515"/>
                </a:solidFill>
              </a:rPr>
              <a:t>", </a:t>
            </a:r>
            <a:r>
              <a:rPr lang="en-GB" sz="2800" dirty="0" err="1" smtClean="0">
                <a:solidFill>
                  <a:srgbClr val="A31515"/>
                </a:solidFill>
              </a:rPr>
              <a:t>AttributeTargetTypes</a:t>
            </a:r>
            <a:r>
              <a:rPr lang="en-GB" sz="2800" dirty="0" smtClean="0">
                <a:solidFill>
                  <a:srgbClr val="A31515"/>
                </a:solidFill>
              </a:rPr>
              <a:t> = "</a:t>
            </a:r>
            <a:r>
              <a:rPr lang="en-GB" sz="2800" dirty="0" err="1" smtClean="0">
                <a:solidFill>
                  <a:srgbClr val="A31515"/>
                </a:solidFill>
              </a:rPr>
              <a:t>SkillsMatter.PostSharp.OnMethodInvocation</a:t>
            </a:r>
            <a:r>
              <a:rPr lang="en-GB" sz="2800" dirty="0" smtClean="0">
                <a:solidFill>
                  <a:srgbClr val="A31515"/>
                </a:solidFill>
              </a:rPr>
              <a:t>.*")]</a:t>
            </a:r>
          </a:p>
          <a:p>
            <a:pPr>
              <a:buNone/>
            </a:pPr>
            <a:endParaRPr lang="en-GB" sz="2800" dirty="0" smtClean="0">
              <a:solidFill>
                <a:srgbClr val="A31515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70C0"/>
                </a:solidFill>
              </a:rPr>
              <a:t>Very simple to apply changes to all business objects in the solution with a single filter...</a:t>
            </a:r>
            <a:endParaRPr lang="en-GB" sz="2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On Boundary Invocation - Aspect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935480"/>
            <a:ext cx="9001156" cy="470823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GB" sz="2800" dirty="0" smtClean="0"/>
              <a:t>[</a:t>
            </a:r>
            <a:r>
              <a:rPr lang="en-GB" sz="2800" dirty="0" err="1" smtClean="0">
                <a:solidFill>
                  <a:srgbClr val="2B91AF"/>
                </a:solidFill>
              </a:rPr>
              <a:t>Serializable</a:t>
            </a:r>
            <a:r>
              <a:rPr lang="en-GB" sz="2800" dirty="0" smtClean="0">
                <a:solidFill>
                  <a:srgbClr val="2B91AF"/>
                </a:solidFill>
              </a:rPr>
              <a:t>]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public class </a:t>
            </a:r>
            <a:r>
              <a:rPr lang="en-GB" sz="2800" dirty="0" err="1" smtClean="0">
                <a:solidFill>
                  <a:srgbClr val="2B91AF"/>
                </a:solidFill>
              </a:rPr>
              <a:t>ExampleOnMethodBoundaryAspect</a:t>
            </a:r>
            <a:r>
              <a:rPr lang="en-GB" sz="2800" dirty="0" smtClean="0">
                <a:solidFill>
                  <a:srgbClr val="2B91AF"/>
                </a:solidFill>
              </a:rPr>
              <a:t> : </a:t>
            </a:r>
            <a:r>
              <a:rPr lang="en-GB" sz="2800" dirty="0" err="1" smtClean="0">
                <a:solidFill>
                  <a:srgbClr val="2B91AF"/>
                </a:solidFill>
              </a:rPr>
              <a:t>OnMethodBoundaryAspect</a:t>
            </a:r>
            <a:r>
              <a:rPr lang="en-GB" sz="2800" dirty="0" smtClean="0">
                <a:solidFill>
                  <a:srgbClr val="2B91AF"/>
                </a:solidFill>
              </a:rPr>
              <a:t>{</a:t>
            </a:r>
          </a:p>
          <a:p>
            <a:pPr>
              <a:buNone/>
            </a:pPr>
            <a:endParaRPr lang="en-GB" sz="2800" dirty="0" smtClean="0">
              <a:solidFill>
                <a:srgbClr val="2B91A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smtClean="0">
                <a:solidFill>
                  <a:srgbClr val="0000FF"/>
                </a:solidFill>
              </a:rPr>
              <a:t>public override void </a:t>
            </a:r>
            <a:r>
              <a:rPr lang="en-GB" sz="2800" b="1" dirty="0" err="1" smtClean="0">
                <a:solidFill>
                  <a:srgbClr val="0000FF"/>
                </a:solidFill>
              </a:rPr>
              <a:t>OnEntry</a:t>
            </a:r>
            <a:r>
              <a:rPr lang="en-GB" sz="2800" dirty="0" smtClean="0">
                <a:solidFill>
                  <a:srgbClr val="0000FF"/>
                </a:solidFill>
              </a:rPr>
              <a:t>(</a:t>
            </a:r>
            <a:r>
              <a:rPr lang="en-GB" sz="2800" dirty="0" err="1" smtClean="0">
                <a:solidFill>
                  <a:srgbClr val="2B91AF"/>
                </a:solidFill>
              </a:rPr>
              <a:t>MethodExecutionEventArgs</a:t>
            </a:r>
            <a:r>
              <a:rPr lang="en-GB" sz="2800" dirty="0" smtClean="0">
                <a:solidFill>
                  <a:srgbClr val="2B91AF"/>
                </a:solidFill>
              </a:rPr>
              <a:t> </a:t>
            </a:r>
            <a:r>
              <a:rPr lang="en-GB" sz="2800" dirty="0" err="1" smtClean="0">
                <a:solidFill>
                  <a:srgbClr val="2B91AF"/>
                </a:solidFill>
              </a:rPr>
              <a:t>eventArgs</a:t>
            </a:r>
            <a:r>
              <a:rPr lang="en-GB" sz="2800" dirty="0" smtClean="0">
                <a:solidFill>
                  <a:srgbClr val="2B91AF"/>
                </a:solidFill>
              </a:rPr>
              <a:t>) {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	</a:t>
            </a:r>
            <a:r>
              <a:rPr lang="en-GB" sz="2800" dirty="0" err="1" smtClean="0">
                <a:solidFill>
                  <a:srgbClr val="2B91AF"/>
                </a:solidFill>
              </a:rPr>
              <a:t>ActivityRecorder.Record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err="1" smtClean="0">
                <a:solidFill>
                  <a:srgbClr val="0000FF"/>
                </a:solidFill>
              </a:rPr>
              <a:t>string.Format</a:t>
            </a:r>
            <a:r>
              <a:rPr lang="en-GB" sz="2800" dirty="0" smtClean="0">
                <a:solidFill>
                  <a:srgbClr val="0000F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"Before {0}",  </a:t>
            </a:r>
            <a:r>
              <a:rPr lang="en-GB" sz="2800" dirty="0" err="1" smtClean="0">
                <a:solidFill>
                  <a:srgbClr val="A31515"/>
                </a:solidFill>
              </a:rPr>
              <a:t>eventArgs.Method</a:t>
            </a:r>
            <a:r>
              <a:rPr lang="en-GB" sz="2800" dirty="0" smtClean="0">
                <a:solidFill>
                  <a:srgbClr val="A31515"/>
                </a:solidFill>
              </a:rPr>
              <a:t>));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}</a:t>
            </a:r>
          </a:p>
          <a:p>
            <a:pPr>
              <a:buNone/>
            </a:pPr>
            <a:endParaRPr lang="en-GB" sz="2800" dirty="0" smtClean="0">
              <a:solidFill>
                <a:srgbClr val="A31515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</a:t>
            </a:r>
            <a:r>
              <a:rPr lang="en-GB" sz="2800" dirty="0" smtClean="0">
                <a:solidFill>
                  <a:srgbClr val="0000FF"/>
                </a:solidFill>
              </a:rPr>
              <a:t>public override void </a:t>
            </a:r>
            <a:r>
              <a:rPr lang="en-GB" sz="2800" b="1" dirty="0" err="1" smtClean="0">
                <a:solidFill>
                  <a:srgbClr val="0000FF"/>
                </a:solidFill>
              </a:rPr>
              <a:t>OnExit</a:t>
            </a:r>
            <a:r>
              <a:rPr lang="en-GB" sz="2800" b="1" dirty="0" smtClean="0">
                <a:solidFill>
                  <a:srgbClr val="0000FF"/>
                </a:solidFill>
              </a:rPr>
              <a:t>(</a:t>
            </a:r>
            <a:r>
              <a:rPr lang="en-GB" sz="2800" dirty="0" err="1" smtClean="0">
                <a:solidFill>
                  <a:srgbClr val="2B91AF"/>
                </a:solidFill>
              </a:rPr>
              <a:t>MethodExecutionEventArgs</a:t>
            </a:r>
            <a:r>
              <a:rPr lang="en-GB" sz="2800" dirty="0" smtClean="0">
                <a:solidFill>
                  <a:srgbClr val="2B91AF"/>
                </a:solidFill>
              </a:rPr>
              <a:t> </a:t>
            </a:r>
            <a:r>
              <a:rPr lang="en-GB" sz="2800" dirty="0" err="1" smtClean="0">
                <a:solidFill>
                  <a:srgbClr val="2B91AF"/>
                </a:solidFill>
              </a:rPr>
              <a:t>eventArgs</a:t>
            </a:r>
            <a:r>
              <a:rPr lang="en-GB" sz="2800" dirty="0" smtClean="0">
                <a:solidFill>
                  <a:srgbClr val="2B91AF"/>
                </a:solidFill>
              </a:rPr>
              <a:t>) {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	</a:t>
            </a:r>
            <a:r>
              <a:rPr lang="en-GB" sz="2800" dirty="0" err="1" smtClean="0">
                <a:solidFill>
                  <a:srgbClr val="2B91AF"/>
                </a:solidFill>
              </a:rPr>
              <a:t>ActivityRecorder.Record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err="1" smtClean="0">
                <a:solidFill>
                  <a:srgbClr val="0000FF"/>
                </a:solidFill>
              </a:rPr>
              <a:t>string.Format</a:t>
            </a:r>
            <a:r>
              <a:rPr lang="en-GB" sz="2800" dirty="0" smtClean="0">
                <a:solidFill>
                  <a:srgbClr val="0000F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"After {0}", </a:t>
            </a:r>
            <a:r>
              <a:rPr lang="en-GB" sz="2800" dirty="0" err="1" smtClean="0">
                <a:solidFill>
                  <a:srgbClr val="A31515"/>
                </a:solidFill>
              </a:rPr>
              <a:t>eventArgs.Method</a:t>
            </a:r>
            <a:r>
              <a:rPr lang="en-GB" sz="2800" dirty="0" smtClean="0">
                <a:solidFill>
                  <a:srgbClr val="A31515"/>
                </a:solidFill>
              </a:rPr>
              <a:t>));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}</a:t>
            </a:r>
          </a:p>
          <a:p>
            <a:pPr>
              <a:buNone/>
            </a:pPr>
            <a:endParaRPr lang="en-GB" sz="2800" dirty="0" smtClean="0">
              <a:solidFill>
                <a:srgbClr val="A31515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</a:t>
            </a:r>
            <a:r>
              <a:rPr lang="en-GB" sz="2800" dirty="0" smtClean="0">
                <a:solidFill>
                  <a:srgbClr val="0000FF"/>
                </a:solidFill>
              </a:rPr>
              <a:t>public override void </a:t>
            </a:r>
            <a:r>
              <a:rPr lang="en-GB" sz="2800" b="1" dirty="0" err="1" smtClean="0">
                <a:solidFill>
                  <a:srgbClr val="0000FF"/>
                </a:solidFill>
              </a:rPr>
              <a:t>OnException</a:t>
            </a:r>
            <a:r>
              <a:rPr lang="en-GB" sz="2800" dirty="0" smtClean="0">
                <a:solidFill>
                  <a:srgbClr val="0000FF"/>
                </a:solidFill>
              </a:rPr>
              <a:t>(</a:t>
            </a:r>
            <a:r>
              <a:rPr lang="en-GB" sz="2800" dirty="0" err="1" smtClean="0">
                <a:solidFill>
                  <a:srgbClr val="2B91AF"/>
                </a:solidFill>
              </a:rPr>
              <a:t>MethodExecutionEventArgs</a:t>
            </a:r>
            <a:r>
              <a:rPr lang="en-GB" sz="2800" dirty="0" smtClean="0">
                <a:solidFill>
                  <a:srgbClr val="2B91AF"/>
                </a:solidFill>
              </a:rPr>
              <a:t> </a:t>
            </a:r>
            <a:r>
              <a:rPr lang="en-GB" sz="2800" dirty="0" err="1" smtClean="0">
                <a:solidFill>
                  <a:srgbClr val="2B91AF"/>
                </a:solidFill>
              </a:rPr>
              <a:t>eventArgs</a:t>
            </a:r>
            <a:r>
              <a:rPr lang="en-GB" sz="2800" dirty="0" smtClean="0">
                <a:solidFill>
                  <a:srgbClr val="2B91AF"/>
                </a:solidFill>
              </a:rPr>
              <a:t>) {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	</a:t>
            </a:r>
            <a:r>
              <a:rPr lang="en-GB" sz="2800" dirty="0" err="1" smtClean="0">
                <a:solidFill>
                  <a:srgbClr val="2B91AF"/>
                </a:solidFill>
              </a:rPr>
              <a:t>ActivityRecorder.Record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err="1" smtClean="0">
                <a:solidFill>
                  <a:srgbClr val="0000FF"/>
                </a:solidFill>
              </a:rPr>
              <a:t>string.Format</a:t>
            </a:r>
            <a:r>
              <a:rPr lang="en-GB" sz="2800" dirty="0" smtClean="0">
                <a:solidFill>
                  <a:srgbClr val="0000F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"After {0}", </a:t>
            </a:r>
            <a:r>
              <a:rPr lang="en-GB" sz="2800" dirty="0" err="1" smtClean="0">
                <a:solidFill>
                  <a:srgbClr val="A31515"/>
                </a:solidFill>
              </a:rPr>
              <a:t>eventArgs.Method</a:t>
            </a:r>
            <a:r>
              <a:rPr lang="en-GB" sz="2800" dirty="0" smtClean="0">
                <a:solidFill>
                  <a:srgbClr val="A31515"/>
                </a:solidFill>
              </a:rPr>
              <a:t>));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}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}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642918"/>
            <a:ext cx="8786874" cy="621508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sz="2800" dirty="0" smtClean="0"/>
              <a:t>[</a:t>
            </a:r>
            <a:r>
              <a:rPr lang="en-GB" sz="2800" dirty="0" smtClean="0">
                <a:solidFill>
                  <a:srgbClr val="2B91AF"/>
                </a:solidFill>
              </a:rPr>
              <a:t>Test]  </a:t>
            </a:r>
            <a:r>
              <a:rPr lang="en-GB" sz="2800" dirty="0" smtClean="0">
                <a:solidFill>
                  <a:srgbClr val="0000FF"/>
                </a:solidFill>
              </a:rPr>
              <a:t>public void </a:t>
            </a:r>
            <a:r>
              <a:rPr lang="en-GB" sz="2800" dirty="0" err="1" smtClean="0">
                <a:solidFill>
                  <a:srgbClr val="0000FF"/>
                </a:solidFill>
              </a:rPr>
              <a:t>Verify_Aspect_Called_On_Method_Boundary</a:t>
            </a:r>
            <a:r>
              <a:rPr lang="en-GB" sz="2800" dirty="0" smtClean="0">
                <a:solidFill>
                  <a:srgbClr val="0000FF"/>
                </a:solidFill>
              </a:rPr>
              <a:t>() {</a:t>
            </a:r>
          </a:p>
          <a:p>
            <a:pPr lvl="1">
              <a:buNone/>
            </a:pPr>
            <a:r>
              <a:rPr lang="en-GB" dirty="0" err="1" smtClean="0">
                <a:solidFill>
                  <a:srgbClr val="0000FF"/>
                </a:solidFill>
              </a:rPr>
              <a:t>var</a:t>
            </a:r>
            <a:r>
              <a:rPr lang="en-GB" dirty="0" smtClean="0">
                <a:solidFill>
                  <a:srgbClr val="0000FF"/>
                </a:solidFill>
              </a:rPr>
              <a:t> e = new </a:t>
            </a:r>
            <a:r>
              <a:rPr lang="en-GB" dirty="0" smtClean="0">
                <a:solidFill>
                  <a:srgbClr val="2B91AF"/>
                </a:solidFill>
              </a:rPr>
              <a:t>Demo();</a:t>
            </a: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e.Foo</a:t>
            </a:r>
            <a:r>
              <a:rPr lang="en-GB" sz="2800" dirty="0" smtClean="0">
                <a:solidFill>
                  <a:srgbClr val="2B91AF"/>
                </a:solidFill>
              </a:rPr>
              <a:t>();</a:t>
            </a: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e.StaticFoo</a:t>
            </a:r>
            <a:r>
              <a:rPr lang="en-GB" sz="2800" dirty="0" smtClean="0">
                <a:solidFill>
                  <a:srgbClr val="2B91AF"/>
                </a:solidFill>
              </a:rPr>
              <a:t>();</a:t>
            </a:r>
          </a:p>
          <a:p>
            <a:pPr lvl="1">
              <a:buNone/>
            </a:pPr>
            <a:endParaRPr lang="en-GB" sz="2800" dirty="0" smtClean="0">
              <a:solidFill>
                <a:srgbClr val="2B91AF"/>
              </a:solidFill>
            </a:endParaRP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"Before Void .</a:t>
            </a:r>
            <a:r>
              <a:rPr lang="en-GB" sz="2800" dirty="0" err="1" smtClean="0">
                <a:solidFill>
                  <a:srgbClr val="A31515"/>
                </a:solidFill>
              </a:rPr>
              <a:t>ctor</a:t>
            </a:r>
            <a:r>
              <a:rPr lang="en-GB" sz="2800" dirty="0" smtClean="0">
                <a:solidFill>
                  <a:srgbClr val="A31515"/>
                </a:solidFill>
              </a:rPr>
              <a:t>()");</a:t>
            </a: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"In constructor");</a:t>
            </a: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"After Void .</a:t>
            </a:r>
            <a:r>
              <a:rPr lang="en-GB" sz="2800" dirty="0" err="1" smtClean="0">
                <a:solidFill>
                  <a:srgbClr val="A31515"/>
                </a:solidFill>
              </a:rPr>
              <a:t>ctor</a:t>
            </a:r>
            <a:r>
              <a:rPr lang="en-GB" sz="2800" dirty="0" smtClean="0">
                <a:solidFill>
                  <a:srgbClr val="A31515"/>
                </a:solidFill>
              </a:rPr>
              <a:t>()");</a:t>
            </a:r>
          </a:p>
          <a:p>
            <a:pPr lvl="1">
              <a:buNone/>
            </a:pPr>
            <a:endParaRPr lang="en-GB" sz="2800" dirty="0" smtClean="0">
              <a:solidFill>
                <a:srgbClr val="A31515"/>
              </a:solidFill>
            </a:endParaRP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"Before Void </a:t>
            </a:r>
            <a:r>
              <a:rPr lang="en-GB" sz="2800" dirty="0" err="1" smtClean="0">
                <a:solidFill>
                  <a:srgbClr val="A31515"/>
                </a:solidFill>
              </a:rPr>
              <a:t>Foo</a:t>
            </a:r>
            <a:r>
              <a:rPr lang="en-GB" sz="2800" dirty="0" smtClean="0">
                <a:solidFill>
                  <a:srgbClr val="A31515"/>
                </a:solidFill>
              </a:rPr>
              <a:t>()");</a:t>
            </a: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"In </a:t>
            </a:r>
            <a:r>
              <a:rPr lang="en-GB" sz="2800" dirty="0" err="1" smtClean="0">
                <a:solidFill>
                  <a:srgbClr val="A31515"/>
                </a:solidFill>
              </a:rPr>
              <a:t>Foo</a:t>
            </a:r>
            <a:r>
              <a:rPr lang="en-GB" sz="2800" dirty="0" smtClean="0">
                <a:solidFill>
                  <a:srgbClr val="A31515"/>
                </a:solidFill>
              </a:rPr>
              <a:t>");</a:t>
            </a: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"After Void </a:t>
            </a:r>
            <a:r>
              <a:rPr lang="en-GB" sz="2800" dirty="0" err="1" smtClean="0">
                <a:solidFill>
                  <a:srgbClr val="A31515"/>
                </a:solidFill>
              </a:rPr>
              <a:t>Foo</a:t>
            </a:r>
            <a:r>
              <a:rPr lang="en-GB" sz="2800" dirty="0" smtClean="0">
                <a:solidFill>
                  <a:srgbClr val="A31515"/>
                </a:solidFill>
              </a:rPr>
              <a:t>()");</a:t>
            </a:r>
          </a:p>
          <a:p>
            <a:pPr lvl="1">
              <a:buNone/>
            </a:pPr>
            <a:endParaRPr lang="en-GB" sz="2800" dirty="0" smtClean="0">
              <a:solidFill>
                <a:srgbClr val="A31515"/>
              </a:solidFill>
            </a:endParaRP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"Before Void </a:t>
            </a:r>
            <a:r>
              <a:rPr lang="en-GB" sz="2800" dirty="0" err="1" smtClean="0">
                <a:solidFill>
                  <a:srgbClr val="A31515"/>
                </a:solidFill>
              </a:rPr>
              <a:t>StaticFoo</a:t>
            </a:r>
            <a:r>
              <a:rPr lang="en-GB" sz="2800" dirty="0" smtClean="0">
                <a:solidFill>
                  <a:srgbClr val="A31515"/>
                </a:solidFill>
              </a:rPr>
              <a:t>()");</a:t>
            </a: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"In </a:t>
            </a:r>
            <a:r>
              <a:rPr lang="en-GB" sz="2800" dirty="0" err="1" smtClean="0">
                <a:solidFill>
                  <a:srgbClr val="A31515"/>
                </a:solidFill>
              </a:rPr>
              <a:t>StaticFoo</a:t>
            </a:r>
            <a:r>
              <a:rPr lang="en-GB" sz="2800" dirty="0" smtClean="0">
                <a:solidFill>
                  <a:srgbClr val="A31515"/>
                </a:solidFill>
              </a:rPr>
              <a:t>");</a:t>
            </a: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ActivityRecorder.AssertActivityOccured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"After Void </a:t>
            </a:r>
            <a:r>
              <a:rPr lang="en-GB" sz="2800" dirty="0" err="1" smtClean="0">
                <a:solidFill>
                  <a:srgbClr val="A31515"/>
                </a:solidFill>
              </a:rPr>
              <a:t>StaticFoo</a:t>
            </a:r>
            <a:r>
              <a:rPr lang="en-GB" sz="2800" dirty="0" smtClean="0">
                <a:solidFill>
                  <a:srgbClr val="A31515"/>
                </a:solidFill>
              </a:rPr>
              <a:t>()");</a:t>
            </a:r>
          </a:p>
          <a:p>
            <a:pPr lvl="1">
              <a:buNone/>
            </a:pPr>
            <a:endParaRPr lang="en-GB" sz="2800" dirty="0" smtClean="0">
              <a:solidFill>
                <a:srgbClr val="A31515"/>
              </a:solidFill>
            </a:endParaRPr>
          </a:p>
          <a:p>
            <a:pPr lvl="1"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ActivityRecorder.AssertNoMoreActivities</a:t>
            </a:r>
            <a:r>
              <a:rPr lang="en-GB" sz="2800" dirty="0" smtClean="0">
                <a:solidFill>
                  <a:srgbClr val="2B91AF"/>
                </a:solidFill>
              </a:rPr>
              <a:t>();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}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918418"/>
          </a:xfrm>
        </p:spPr>
        <p:txBody>
          <a:bodyPr/>
          <a:lstStyle/>
          <a:p>
            <a:r>
              <a:rPr lang="en-GB" dirty="0" smtClean="0"/>
              <a:t>Manual Point Cut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521497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sz="2800" dirty="0" smtClean="0"/>
              <a:t>	</a:t>
            </a:r>
            <a:r>
              <a:rPr lang="en-GB" sz="2800" dirty="0" smtClean="0">
                <a:solidFill>
                  <a:srgbClr val="0000FF"/>
                </a:solidFill>
              </a:rPr>
              <a:t>public class </a:t>
            </a:r>
            <a:r>
              <a:rPr lang="en-GB" sz="2800" dirty="0" err="1" smtClean="0">
                <a:solidFill>
                  <a:srgbClr val="2B91AF"/>
                </a:solidFill>
              </a:rPr>
              <a:t>FoodQuestionaire</a:t>
            </a:r>
            <a:endParaRPr lang="en-GB" sz="2800" dirty="0" smtClean="0">
              <a:solidFill>
                <a:srgbClr val="2B91A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{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[</a:t>
            </a:r>
            <a:r>
              <a:rPr lang="en-GB" sz="2800" dirty="0" err="1" smtClean="0">
                <a:solidFill>
                  <a:srgbClr val="2B91AF"/>
                </a:solidFill>
              </a:rPr>
              <a:t>RegularExpressionValidator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"^([A-PR-UWYZ0-9][A-HK-Y0-9][AEHMNPRTVXY0-9]?[ABEHMNPRVWXY0-9]? {1,2}[0-9][ABD-HJLN-UW-Z]{2}|GIR 0AA)$")]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	</a:t>
            </a:r>
            <a:r>
              <a:rPr lang="en-GB" sz="2800" dirty="0" smtClean="0">
                <a:solidFill>
                  <a:srgbClr val="0000FF"/>
                </a:solidFill>
              </a:rPr>
              <a:t>public string Postcode { get; set; }</a:t>
            </a:r>
          </a:p>
          <a:p>
            <a:pPr>
              <a:buNone/>
            </a:pPr>
            <a:endParaRPr lang="en-GB" sz="28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[</a:t>
            </a:r>
            <a:r>
              <a:rPr lang="en-GB" sz="2800" dirty="0" err="1" smtClean="0">
                <a:solidFill>
                  <a:srgbClr val="2B91AF"/>
                </a:solidFill>
              </a:rPr>
              <a:t>RangeValidator</a:t>
            </a:r>
            <a:r>
              <a:rPr lang="en-GB" sz="2800" dirty="0" smtClean="0">
                <a:solidFill>
                  <a:srgbClr val="2B91AF"/>
                </a:solidFill>
              </a:rPr>
              <a:t>(0, 5)]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	</a:t>
            </a:r>
            <a:r>
              <a:rPr lang="en-GB" sz="2800" dirty="0" smtClean="0">
                <a:solidFill>
                  <a:srgbClr val="0000FF"/>
                </a:solidFill>
              </a:rPr>
              <a:t>public </a:t>
            </a:r>
            <a:r>
              <a:rPr lang="en-GB" sz="2800" dirty="0" err="1" smtClean="0">
                <a:solidFill>
                  <a:srgbClr val="0000FF"/>
                </a:solidFill>
              </a:rPr>
              <a:t>int</a:t>
            </a:r>
            <a:r>
              <a:rPr lang="en-GB" sz="2800" dirty="0" smtClean="0">
                <a:solidFill>
                  <a:srgbClr val="0000FF"/>
                </a:solidFill>
              </a:rPr>
              <a:t>? </a:t>
            </a:r>
            <a:r>
              <a:rPr lang="en-GB" sz="2800" dirty="0" err="1" smtClean="0">
                <a:solidFill>
                  <a:srgbClr val="0000FF"/>
                </a:solidFill>
              </a:rPr>
              <a:t>LikesDiary</a:t>
            </a:r>
            <a:r>
              <a:rPr lang="en-GB" sz="2800" dirty="0" smtClean="0">
                <a:solidFill>
                  <a:srgbClr val="0000FF"/>
                </a:solidFill>
              </a:rPr>
              <a:t> { get; set; }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[</a:t>
            </a:r>
            <a:r>
              <a:rPr lang="en-GB" sz="2800" dirty="0" err="1" smtClean="0">
                <a:solidFill>
                  <a:srgbClr val="2B91AF"/>
                </a:solidFill>
              </a:rPr>
              <a:t>RangeValidator</a:t>
            </a:r>
            <a:r>
              <a:rPr lang="en-GB" sz="2800" dirty="0" smtClean="0">
                <a:solidFill>
                  <a:srgbClr val="2B91AF"/>
                </a:solidFill>
              </a:rPr>
              <a:t>(0, 5)]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	</a:t>
            </a:r>
            <a:r>
              <a:rPr lang="en-GB" sz="2800" dirty="0" smtClean="0">
                <a:solidFill>
                  <a:srgbClr val="0000FF"/>
                </a:solidFill>
              </a:rPr>
              <a:t>public </a:t>
            </a:r>
            <a:r>
              <a:rPr lang="en-GB" sz="2800" dirty="0" err="1" smtClean="0">
                <a:solidFill>
                  <a:srgbClr val="0000FF"/>
                </a:solidFill>
              </a:rPr>
              <a:t>int</a:t>
            </a:r>
            <a:r>
              <a:rPr lang="en-GB" sz="2800" dirty="0" smtClean="0">
                <a:solidFill>
                  <a:srgbClr val="0000FF"/>
                </a:solidFill>
              </a:rPr>
              <a:t>? </a:t>
            </a:r>
            <a:r>
              <a:rPr lang="en-GB" sz="2800" dirty="0" err="1" smtClean="0">
                <a:solidFill>
                  <a:srgbClr val="0000FF"/>
                </a:solidFill>
              </a:rPr>
              <a:t>LikesBeef</a:t>
            </a:r>
            <a:r>
              <a:rPr lang="en-GB" sz="2800" dirty="0" smtClean="0">
                <a:solidFill>
                  <a:srgbClr val="0000FF"/>
                </a:solidFill>
              </a:rPr>
              <a:t> { get; set; }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[</a:t>
            </a:r>
            <a:r>
              <a:rPr lang="en-GB" sz="2800" dirty="0" err="1" smtClean="0">
                <a:solidFill>
                  <a:srgbClr val="2B91AF"/>
                </a:solidFill>
              </a:rPr>
              <a:t>RangeValidator</a:t>
            </a:r>
            <a:r>
              <a:rPr lang="en-GB" sz="2800" dirty="0" smtClean="0">
                <a:solidFill>
                  <a:srgbClr val="2B91AF"/>
                </a:solidFill>
              </a:rPr>
              <a:t>(0, 5)]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	</a:t>
            </a:r>
            <a:r>
              <a:rPr lang="en-GB" sz="2800" dirty="0" smtClean="0">
                <a:solidFill>
                  <a:srgbClr val="0000FF"/>
                </a:solidFill>
              </a:rPr>
              <a:t>public </a:t>
            </a:r>
            <a:r>
              <a:rPr lang="en-GB" sz="2800" dirty="0" err="1" smtClean="0">
                <a:solidFill>
                  <a:srgbClr val="0000FF"/>
                </a:solidFill>
              </a:rPr>
              <a:t>int</a:t>
            </a:r>
            <a:r>
              <a:rPr lang="en-GB" sz="2800" dirty="0" smtClean="0">
                <a:solidFill>
                  <a:srgbClr val="0000FF"/>
                </a:solidFill>
              </a:rPr>
              <a:t>? </a:t>
            </a:r>
            <a:r>
              <a:rPr lang="en-GB" sz="2800" dirty="0" err="1" smtClean="0">
                <a:solidFill>
                  <a:srgbClr val="0000FF"/>
                </a:solidFill>
              </a:rPr>
              <a:t>LikesFish</a:t>
            </a:r>
            <a:r>
              <a:rPr lang="en-GB" sz="2800" dirty="0" smtClean="0">
                <a:solidFill>
                  <a:srgbClr val="0000FF"/>
                </a:solidFill>
              </a:rPr>
              <a:t> { get; set; }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}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714356"/>
            <a:ext cx="8786874" cy="578647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public override void </a:t>
            </a:r>
            <a:r>
              <a:rPr lang="en-GB" sz="2800" dirty="0" err="1" smtClean="0">
                <a:solidFill>
                  <a:srgbClr val="0000FF"/>
                </a:solidFill>
              </a:rPr>
              <a:t>OnEntry</a:t>
            </a:r>
            <a:endParaRPr lang="en-GB" sz="28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(</a:t>
            </a:r>
            <a:r>
              <a:rPr lang="en-GB" sz="2800" dirty="0" err="1" smtClean="0">
                <a:solidFill>
                  <a:srgbClr val="2B91AF"/>
                </a:solidFill>
              </a:rPr>
              <a:t>MethodExecutionEventArgs</a:t>
            </a:r>
            <a:r>
              <a:rPr lang="en-GB" sz="2800" dirty="0" smtClean="0">
                <a:solidFill>
                  <a:srgbClr val="2B91AF"/>
                </a:solidFill>
              </a:rPr>
              <a:t> </a:t>
            </a:r>
            <a:r>
              <a:rPr lang="en-GB" sz="2800" dirty="0" err="1" smtClean="0">
                <a:solidFill>
                  <a:srgbClr val="2B91AF"/>
                </a:solidFill>
              </a:rPr>
              <a:t>eventArgs</a:t>
            </a:r>
            <a:r>
              <a:rPr lang="en-GB" sz="2800" dirty="0" smtClean="0">
                <a:solidFill>
                  <a:srgbClr val="2B91AF"/>
                </a:solidFill>
              </a:rPr>
              <a:t>)  {</a:t>
            </a:r>
          </a:p>
          <a:p>
            <a:pPr>
              <a:buNone/>
            </a:pPr>
            <a:endParaRPr lang="en-GB" sz="2800" dirty="0" smtClean="0">
              <a:solidFill>
                <a:srgbClr val="2B91A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if (!</a:t>
            </a:r>
            <a:r>
              <a:rPr lang="en-GB" sz="2800" b="1" dirty="0" err="1" smtClean="0">
                <a:solidFill>
                  <a:srgbClr val="0000FF"/>
                </a:solidFill>
              </a:rPr>
              <a:t>eventArgs.Method.Name.StartsWith</a:t>
            </a:r>
            <a:r>
              <a:rPr lang="en-GB" sz="2800" b="1" dirty="0" smtClean="0">
                <a:solidFill>
                  <a:srgbClr val="0000FF"/>
                </a:solidFill>
              </a:rPr>
              <a:t>(</a:t>
            </a:r>
            <a:r>
              <a:rPr lang="en-GB" sz="2800" b="1" dirty="0" smtClean="0">
                <a:solidFill>
                  <a:srgbClr val="A31515"/>
                </a:solidFill>
              </a:rPr>
              <a:t>“set_"))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	</a:t>
            </a:r>
            <a:r>
              <a:rPr lang="en-GB" sz="2800" dirty="0" smtClean="0">
                <a:solidFill>
                  <a:srgbClr val="0000FF"/>
                </a:solidFill>
              </a:rPr>
              <a:t>return;</a:t>
            </a:r>
          </a:p>
          <a:p>
            <a:pPr>
              <a:buNone/>
            </a:pPr>
            <a:endParaRPr lang="en-GB" sz="2800" dirty="0" smtClean="0">
              <a:solidFill>
                <a:srgbClr val="A31515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</a:t>
            </a:r>
            <a:r>
              <a:rPr lang="en-GB" sz="2800" b="1" dirty="0" err="1" smtClean="0">
                <a:solidFill>
                  <a:srgbClr val="0000FF"/>
                </a:solidFill>
              </a:rPr>
              <a:t>int</a:t>
            </a:r>
            <a:r>
              <a:rPr lang="en-GB" sz="2800" b="1" dirty="0" smtClean="0">
                <a:solidFill>
                  <a:srgbClr val="0000FF"/>
                </a:solidFill>
              </a:rPr>
              <a:t> value </a:t>
            </a:r>
            <a:r>
              <a:rPr lang="en-GB" sz="2800" dirty="0" smtClean="0">
                <a:solidFill>
                  <a:srgbClr val="0000FF"/>
                </a:solidFill>
              </a:rPr>
              <a:t>= (</a:t>
            </a:r>
            <a:r>
              <a:rPr lang="en-GB" sz="2800" dirty="0" err="1" smtClean="0">
                <a:solidFill>
                  <a:srgbClr val="0000FF"/>
                </a:solidFill>
              </a:rPr>
              <a:t>int</a:t>
            </a:r>
            <a:r>
              <a:rPr lang="en-GB" sz="2800" dirty="0" smtClean="0">
                <a:solidFill>
                  <a:srgbClr val="0000FF"/>
                </a:solidFill>
              </a:rPr>
              <a:t>)</a:t>
            </a:r>
            <a:r>
              <a:rPr lang="en-GB" sz="2800" dirty="0" err="1" smtClean="0">
                <a:solidFill>
                  <a:srgbClr val="0000FF"/>
                </a:solidFill>
              </a:rPr>
              <a:t>args</a:t>
            </a:r>
            <a:r>
              <a:rPr lang="en-GB" sz="2800" dirty="0" smtClean="0">
                <a:solidFill>
                  <a:srgbClr val="0000FF"/>
                </a:solidFill>
              </a:rPr>
              <a:t>[0];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if (</a:t>
            </a:r>
            <a:r>
              <a:rPr lang="en-GB" sz="2800" b="1" dirty="0" smtClean="0">
                <a:solidFill>
                  <a:srgbClr val="0000FF"/>
                </a:solidFill>
              </a:rPr>
              <a:t>value &lt; </a:t>
            </a:r>
            <a:r>
              <a:rPr lang="en-GB" sz="2800" b="1" dirty="0" err="1" smtClean="0">
                <a:solidFill>
                  <a:srgbClr val="0000FF"/>
                </a:solidFill>
              </a:rPr>
              <a:t>LowerBoundary</a:t>
            </a:r>
            <a:r>
              <a:rPr lang="en-GB" sz="2800" b="1" dirty="0" smtClean="0">
                <a:solidFill>
                  <a:srgbClr val="0000FF"/>
                </a:solidFill>
              </a:rPr>
              <a:t>  || value &gt; </a:t>
            </a:r>
            <a:r>
              <a:rPr lang="en-GB" sz="2800" b="1" dirty="0" err="1" smtClean="0">
                <a:solidFill>
                  <a:srgbClr val="0000FF"/>
                </a:solidFill>
              </a:rPr>
              <a:t>UpperBoundary</a:t>
            </a:r>
            <a:r>
              <a:rPr lang="en-GB" sz="2800" dirty="0" smtClean="0">
                <a:solidFill>
                  <a:srgbClr val="0000FF"/>
                </a:solidFill>
              </a:rPr>
              <a:t>)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		throw new </a:t>
            </a:r>
            <a:r>
              <a:rPr lang="en-GB" sz="2800" dirty="0" err="1" smtClean="0">
                <a:solidFill>
                  <a:srgbClr val="2B91AF"/>
                </a:solidFill>
              </a:rPr>
              <a:t>ValidationException</a:t>
            </a:r>
            <a:endParaRPr lang="en-GB" sz="2800" dirty="0" smtClean="0">
              <a:solidFill>
                <a:srgbClr val="2B91AF"/>
              </a:solidFill>
            </a:endParaRPr>
          </a:p>
          <a:p>
            <a:pPr>
              <a:buNone/>
            </a:pPr>
            <a:r>
              <a:rPr lang="en-GB" sz="1900" dirty="0" smtClean="0">
                <a:solidFill>
                  <a:srgbClr val="2B91AF"/>
                </a:solidFill>
              </a:rPr>
              <a:t>		(</a:t>
            </a:r>
            <a:r>
              <a:rPr lang="en-GB" sz="1900" dirty="0" smtClean="0">
                <a:solidFill>
                  <a:srgbClr val="A31515"/>
                </a:solidFill>
              </a:rPr>
              <a:t>"Value must be between " +  </a:t>
            </a:r>
            <a:r>
              <a:rPr lang="en-GB" sz="1900" dirty="0" err="1" smtClean="0">
                <a:solidFill>
                  <a:srgbClr val="A31515"/>
                </a:solidFill>
              </a:rPr>
              <a:t>LowerBoundary</a:t>
            </a:r>
            <a:r>
              <a:rPr lang="en-GB" sz="1900" dirty="0" smtClean="0">
                <a:solidFill>
                  <a:srgbClr val="A31515"/>
                </a:solidFill>
              </a:rPr>
              <a:t> + " and “ + </a:t>
            </a:r>
            <a:r>
              <a:rPr lang="en-GB" sz="1900" dirty="0" err="1" smtClean="0">
                <a:solidFill>
                  <a:srgbClr val="A31515"/>
                </a:solidFill>
              </a:rPr>
              <a:t>UpperBoundary</a:t>
            </a:r>
            <a:r>
              <a:rPr lang="en-GB" sz="1900" dirty="0" smtClean="0">
                <a:solidFill>
                  <a:srgbClr val="A31515"/>
                </a:solidFill>
              </a:rPr>
              <a:t>);</a:t>
            </a:r>
          </a:p>
          <a:p>
            <a:pPr>
              <a:buNone/>
            </a:pPr>
            <a:endParaRPr lang="en-GB" sz="2800" dirty="0" smtClean="0">
              <a:solidFill>
                <a:srgbClr val="A31515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	</a:t>
            </a:r>
            <a:r>
              <a:rPr lang="en-GB" sz="2800" dirty="0" err="1" smtClean="0">
                <a:solidFill>
                  <a:srgbClr val="0000FF"/>
                </a:solidFill>
              </a:rPr>
              <a:t>base.OnEntry</a:t>
            </a:r>
            <a:r>
              <a:rPr lang="en-GB" sz="2800" dirty="0" smtClean="0">
                <a:solidFill>
                  <a:srgbClr val="0000FF"/>
                </a:solidFill>
              </a:rPr>
              <a:t>(</a:t>
            </a:r>
            <a:r>
              <a:rPr lang="en-GB" sz="2800" dirty="0" err="1" smtClean="0">
                <a:solidFill>
                  <a:srgbClr val="0000FF"/>
                </a:solidFill>
              </a:rPr>
              <a:t>eventArgs</a:t>
            </a:r>
            <a:r>
              <a:rPr lang="en-GB" sz="2800" dirty="0" smtClean="0">
                <a:solidFill>
                  <a:srgbClr val="0000FF"/>
                </a:solidFill>
              </a:rPr>
              <a:t>);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714356"/>
            <a:ext cx="8715436" cy="600079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sz="2800" dirty="0" smtClean="0"/>
              <a:t>[</a:t>
            </a:r>
            <a:r>
              <a:rPr lang="en-GB" sz="2800" dirty="0" smtClean="0">
                <a:solidFill>
                  <a:srgbClr val="2B91AF"/>
                </a:solidFill>
              </a:rPr>
              <a:t>Test]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public void </a:t>
            </a:r>
            <a:r>
              <a:rPr lang="en-GB" sz="2800" dirty="0" err="1" smtClean="0">
                <a:solidFill>
                  <a:srgbClr val="0000FF"/>
                </a:solidFill>
              </a:rPr>
              <a:t>RangeTest</a:t>
            </a:r>
            <a:r>
              <a:rPr lang="en-GB" sz="2800" dirty="0" smtClean="0">
                <a:solidFill>
                  <a:srgbClr val="0000FF"/>
                </a:solidFill>
              </a:rPr>
              <a:t>() {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FoodQuestionaire</a:t>
            </a:r>
            <a:r>
              <a:rPr lang="en-GB" sz="2800" dirty="0" smtClean="0">
                <a:solidFill>
                  <a:srgbClr val="2B91AF"/>
                </a:solidFill>
              </a:rPr>
              <a:t> q = </a:t>
            </a:r>
            <a:r>
              <a:rPr lang="en-GB" sz="2800" dirty="0" smtClean="0">
                <a:solidFill>
                  <a:srgbClr val="0000FF"/>
                </a:solidFill>
              </a:rPr>
              <a:t>new </a:t>
            </a:r>
            <a:r>
              <a:rPr lang="en-GB" sz="2800" dirty="0" err="1" smtClean="0">
                <a:solidFill>
                  <a:srgbClr val="2B91AF"/>
                </a:solidFill>
              </a:rPr>
              <a:t>FoodQuestionaire</a:t>
            </a:r>
            <a:r>
              <a:rPr lang="en-GB" sz="2800" dirty="0" smtClean="0">
                <a:solidFill>
                  <a:srgbClr val="2B91AF"/>
                </a:solidFill>
              </a:rPr>
              <a:t>();</a:t>
            </a:r>
          </a:p>
          <a:p>
            <a:pPr>
              <a:buNone/>
            </a:pPr>
            <a:endParaRPr lang="en-GB" sz="2800" dirty="0" smtClean="0">
              <a:solidFill>
                <a:srgbClr val="2B91A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q.LikesBeef</a:t>
            </a:r>
            <a:r>
              <a:rPr lang="en-GB" sz="2800" dirty="0" smtClean="0">
                <a:solidFill>
                  <a:srgbClr val="2B91AF"/>
                </a:solidFill>
              </a:rPr>
              <a:t> = 5;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Assert.AreEqual</a:t>
            </a:r>
            <a:r>
              <a:rPr lang="en-GB" sz="2800" dirty="0" smtClean="0">
                <a:solidFill>
                  <a:srgbClr val="2B91AF"/>
                </a:solidFill>
              </a:rPr>
              <a:t>(5, </a:t>
            </a:r>
            <a:r>
              <a:rPr lang="en-GB" sz="2800" dirty="0" err="1" smtClean="0">
                <a:solidFill>
                  <a:srgbClr val="2B91AF"/>
                </a:solidFill>
              </a:rPr>
              <a:t>q.LikesBeef</a:t>
            </a:r>
            <a:r>
              <a:rPr lang="en-GB" sz="2800" dirty="0" smtClean="0">
                <a:solidFill>
                  <a:srgbClr val="2B91AF"/>
                </a:solidFill>
              </a:rPr>
              <a:t>);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Assert.Throws</a:t>
            </a:r>
            <a:r>
              <a:rPr lang="en-GB" sz="2800" dirty="0" smtClean="0">
                <a:solidFill>
                  <a:srgbClr val="2B91AF"/>
                </a:solidFill>
              </a:rPr>
              <a:t>&lt;</a:t>
            </a:r>
            <a:r>
              <a:rPr lang="en-GB" sz="2800" dirty="0" err="1" smtClean="0">
                <a:solidFill>
                  <a:srgbClr val="2B91AF"/>
                </a:solidFill>
              </a:rPr>
              <a:t>ValidationException</a:t>
            </a:r>
            <a:r>
              <a:rPr lang="en-GB" sz="2800" dirty="0" smtClean="0">
                <a:solidFill>
                  <a:srgbClr val="2B91AF"/>
                </a:solidFill>
              </a:rPr>
              <a:t>&gt;(() =&gt; </a:t>
            </a:r>
            <a:r>
              <a:rPr lang="en-GB" sz="2800" dirty="0" err="1" smtClean="0">
                <a:solidFill>
                  <a:srgbClr val="2B91AF"/>
                </a:solidFill>
              </a:rPr>
              <a:t>q.LikesBeef</a:t>
            </a:r>
            <a:r>
              <a:rPr lang="en-GB" sz="2800" dirty="0" smtClean="0">
                <a:solidFill>
                  <a:srgbClr val="2B91AF"/>
                </a:solidFill>
              </a:rPr>
              <a:t> = 100);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Assert.Throws</a:t>
            </a:r>
            <a:r>
              <a:rPr lang="en-GB" sz="2800" dirty="0" smtClean="0">
                <a:solidFill>
                  <a:srgbClr val="2B91AF"/>
                </a:solidFill>
              </a:rPr>
              <a:t>&lt;</a:t>
            </a:r>
            <a:r>
              <a:rPr lang="en-GB" sz="2800" dirty="0" err="1" smtClean="0">
                <a:solidFill>
                  <a:srgbClr val="2B91AF"/>
                </a:solidFill>
              </a:rPr>
              <a:t>ValidationException</a:t>
            </a:r>
            <a:r>
              <a:rPr lang="en-GB" sz="2800" dirty="0" smtClean="0">
                <a:solidFill>
                  <a:srgbClr val="2B91AF"/>
                </a:solidFill>
              </a:rPr>
              <a:t>&gt;(() =&gt; </a:t>
            </a:r>
            <a:r>
              <a:rPr lang="en-GB" sz="2800" dirty="0" err="1" smtClean="0">
                <a:solidFill>
                  <a:srgbClr val="2B91AF"/>
                </a:solidFill>
              </a:rPr>
              <a:t>q.LikesBeef</a:t>
            </a:r>
            <a:r>
              <a:rPr lang="en-GB" sz="2800" dirty="0" smtClean="0">
                <a:solidFill>
                  <a:srgbClr val="2B91AF"/>
                </a:solidFill>
              </a:rPr>
              <a:t> = -3);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Assert.AreEqual</a:t>
            </a:r>
            <a:r>
              <a:rPr lang="en-GB" sz="2800" dirty="0" smtClean="0">
                <a:solidFill>
                  <a:srgbClr val="2B91AF"/>
                </a:solidFill>
              </a:rPr>
              <a:t>(5, </a:t>
            </a:r>
            <a:r>
              <a:rPr lang="en-GB" sz="2800" dirty="0" err="1" smtClean="0">
                <a:solidFill>
                  <a:srgbClr val="2B91AF"/>
                </a:solidFill>
              </a:rPr>
              <a:t>q.LikesBeef</a:t>
            </a:r>
            <a:r>
              <a:rPr lang="en-GB" sz="2800" dirty="0" smtClean="0">
                <a:solidFill>
                  <a:srgbClr val="2B91AF"/>
                </a:solidFill>
              </a:rPr>
              <a:t>);</a:t>
            </a:r>
          </a:p>
          <a:p>
            <a:pPr>
              <a:buNone/>
            </a:pPr>
            <a:endParaRPr lang="en-GB" sz="2800" dirty="0" smtClean="0">
              <a:solidFill>
                <a:srgbClr val="2B91A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q.Postcode</a:t>
            </a:r>
            <a:r>
              <a:rPr lang="en-GB" sz="2800" dirty="0" smtClean="0">
                <a:solidFill>
                  <a:srgbClr val="2B91AF"/>
                </a:solidFill>
              </a:rPr>
              <a:t> = </a:t>
            </a:r>
            <a:r>
              <a:rPr lang="en-GB" sz="2800" dirty="0" smtClean="0">
                <a:solidFill>
                  <a:srgbClr val="A31515"/>
                </a:solidFill>
              </a:rPr>
              <a:t>"E14 0AN";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Assert.AreEqual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"E14 0AN", </a:t>
            </a:r>
            <a:r>
              <a:rPr lang="en-GB" sz="2800" dirty="0" err="1" smtClean="0">
                <a:solidFill>
                  <a:srgbClr val="A31515"/>
                </a:solidFill>
              </a:rPr>
              <a:t>q.Postcode</a:t>
            </a:r>
            <a:r>
              <a:rPr lang="en-GB" sz="2800" dirty="0" smtClean="0">
                <a:solidFill>
                  <a:srgbClr val="A31515"/>
                </a:solidFill>
              </a:rPr>
              <a:t>);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Assert.Throws</a:t>
            </a:r>
            <a:r>
              <a:rPr lang="en-GB" sz="2800" dirty="0" smtClean="0">
                <a:solidFill>
                  <a:srgbClr val="2B91AF"/>
                </a:solidFill>
              </a:rPr>
              <a:t>&lt;</a:t>
            </a:r>
            <a:r>
              <a:rPr lang="en-GB" sz="2800" dirty="0" err="1" smtClean="0">
                <a:solidFill>
                  <a:srgbClr val="2B91AF"/>
                </a:solidFill>
              </a:rPr>
              <a:t>ValidationException</a:t>
            </a:r>
            <a:r>
              <a:rPr lang="en-GB" sz="2800" dirty="0" smtClean="0">
                <a:solidFill>
                  <a:srgbClr val="2B91AF"/>
                </a:solidFill>
              </a:rPr>
              <a:t>&gt;(() =&gt; </a:t>
            </a:r>
            <a:r>
              <a:rPr lang="en-GB" sz="2800" dirty="0" err="1" smtClean="0">
                <a:solidFill>
                  <a:srgbClr val="2B91AF"/>
                </a:solidFill>
              </a:rPr>
              <a:t>q.Postcode</a:t>
            </a:r>
            <a:r>
              <a:rPr lang="en-GB" sz="2800" dirty="0" smtClean="0">
                <a:solidFill>
                  <a:srgbClr val="2B91AF"/>
                </a:solidFill>
              </a:rPr>
              <a:t> 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	= </a:t>
            </a:r>
            <a:r>
              <a:rPr lang="en-GB" sz="2800" dirty="0" smtClean="0">
                <a:solidFill>
                  <a:srgbClr val="A31515"/>
                </a:solidFill>
              </a:rPr>
              <a:t>"Hello World");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</a:rPr>
              <a:t>Assert.AreEqual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A31515"/>
                </a:solidFill>
              </a:rPr>
              <a:t>"E14 0AN", </a:t>
            </a:r>
            <a:r>
              <a:rPr lang="en-GB" sz="2800" dirty="0" err="1" smtClean="0">
                <a:solidFill>
                  <a:srgbClr val="A31515"/>
                </a:solidFill>
              </a:rPr>
              <a:t>q.Postcode</a:t>
            </a:r>
            <a:r>
              <a:rPr lang="en-GB" sz="2800" dirty="0" smtClean="0">
                <a:solidFill>
                  <a:srgbClr val="A31515"/>
                </a:solidFill>
              </a:rPr>
              <a:t>);</a:t>
            </a:r>
          </a:p>
          <a:p>
            <a:pPr>
              <a:buNone/>
            </a:pPr>
            <a:r>
              <a:rPr lang="en-GB" sz="2800" dirty="0" smtClean="0">
                <a:solidFill>
                  <a:srgbClr val="A31515"/>
                </a:solidFill>
              </a:rPr>
              <a:t>}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On Method Boundary can be used for...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long did a method take to execute?</a:t>
            </a:r>
          </a:p>
          <a:p>
            <a:r>
              <a:rPr lang="en-GB" dirty="0" smtClean="0"/>
              <a:t>Resource Management – Create resource before a method is called and release afterwards</a:t>
            </a:r>
          </a:p>
          <a:p>
            <a:pPr lvl="1"/>
            <a:r>
              <a:rPr lang="en-GB" dirty="0" smtClean="0"/>
              <a:t>Transactions – Commit/Rollback as required</a:t>
            </a:r>
          </a:p>
          <a:p>
            <a:pPr lvl="1"/>
            <a:r>
              <a:rPr lang="en-GB" dirty="0" smtClean="0"/>
              <a:t>Concurrency – Mutual Exclusion around code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61294"/>
          </a:xfrm>
        </p:spPr>
        <p:txBody>
          <a:bodyPr/>
          <a:lstStyle/>
          <a:p>
            <a:r>
              <a:rPr lang="en-GB" dirty="0" smtClean="0"/>
              <a:t>Other Aspects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472518" cy="5357850"/>
          </a:xfrm>
        </p:spPr>
        <p:txBody>
          <a:bodyPr>
            <a:normAutofit/>
          </a:bodyPr>
          <a:lstStyle/>
          <a:p>
            <a:r>
              <a:rPr lang="en-GB" dirty="0" smtClean="0"/>
              <a:t>Implement Method Aspect </a:t>
            </a:r>
          </a:p>
          <a:p>
            <a:pPr lvl="1"/>
            <a:r>
              <a:rPr lang="en-GB" dirty="0" smtClean="0"/>
              <a:t>Replace a method’s content with the advice in the aspect</a:t>
            </a:r>
          </a:p>
          <a:p>
            <a:pPr lvl="1"/>
            <a:r>
              <a:rPr lang="en-GB" dirty="0" smtClean="0"/>
              <a:t>Useful for modifying 3</a:t>
            </a:r>
            <a:r>
              <a:rPr lang="en-GB" baseline="30000" dirty="0" smtClean="0"/>
              <a:t>rd</a:t>
            </a:r>
            <a:r>
              <a:rPr lang="en-GB" dirty="0" smtClean="0"/>
              <a:t> party components</a:t>
            </a:r>
          </a:p>
          <a:p>
            <a:pPr lvl="1">
              <a:buNone/>
            </a:pPr>
            <a:endParaRPr lang="en-GB" dirty="0" smtClean="0"/>
          </a:p>
          <a:p>
            <a:r>
              <a:rPr lang="en-GB" dirty="0" smtClean="0"/>
              <a:t>Composition Aspect</a:t>
            </a:r>
          </a:p>
          <a:p>
            <a:pPr lvl="1"/>
            <a:r>
              <a:rPr lang="en-GB" dirty="0" smtClean="0"/>
              <a:t>Allows an interface/state to be injected into a component</a:t>
            </a:r>
          </a:p>
          <a:p>
            <a:pPr lvl="1"/>
            <a:r>
              <a:rPr lang="en-GB" dirty="0" smtClean="0"/>
              <a:t>Used to simulate multiple inheritance</a:t>
            </a:r>
          </a:p>
          <a:p>
            <a:pPr lvl="1"/>
            <a:r>
              <a:rPr lang="en-GB" dirty="0" smtClean="0"/>
              <a:t>Examples include</a:t>
            </a:r>
          </a:p>
          <a:p>
            <a:pPr lvl="2"/>
            <a:r>
              <a:rPr lang="en-GB" dirty="0" smtClean="0"/>
              <a:t>Adding .NET </a:t>
            </a:r>
            <a:r>
              <a:rPr lang="en-GB" dirty="0" smtClean="0">
                <a:solidFill>
                  <a:srgbClr val="00B050"/>
                </a:solidFill>
              </a:rPr>
              <a:t>Win Form data binding </a:t>
            </a:r>
            <a:r>
              <a:rPr lang="en-GB" dirty="0" smtClean="0"/>
              <a:t>to a POCO</a:t>
            </a:r>
          </a:p>
          <a:p>
            <a:pPr lvl="2"/>
            <a:r>
              <a:rPr lang="en-GB" dirty="0" smtClean="0"/>
              <a:t>Adding </a:t>
            </a:r>
            <a:r>
              <a:rPr lang="en-GB" dirty="0" smtClean="0">
                <a:solidFill>
                  <a:srgbClr val="00B050"/>
                </a:solidFill>
              </a:rPr>
              <a:t>Entity Framework interfaces </a:t>
            </a:r>
            <a:r>
              <a:rPr lang="en-GB" dirty="0" smtClean="0"/>
              <a:t>to a POCO</a:t>
            </a:r>
          </a:p>
          <a:p>
            <a:pPr lvl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857256"/>
          </a:xfrm>
        </p:spPr>
        <p:txBody>
          <a:bodyPr/>
          <a:lstStyle/>
          <a:p>
            <a:r>
              <a:rPr lang="en-GB" dirty="0" smtClean="0"/>
              <a:t>Breaking the Build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928670"/>
            <a:ext cx="8501122" cy="57150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sz="3800" dirty="0" smtClean="0"/>
              <a:t>All </a:t>
            </a:r>
            <a:r>
              <a:rPr lang="en-GB" sz="3800" dirty="0" err="1" smtClean="0"/>
              <a:t>NHibernate</a:t>
            </a:r>
            <a:r>
              <a:rPr lang="en-GB" sz="3800" dirty="0" smtClean="0"/>
              <a:t>  methods must be virtual – </a:t>
            </a:r>
            <a:r>
              <a:rPr lang="en-GB" sz="3800" i="1" dirty="0" smtClean="0"/>
              <a:t>Davy </a:t>
            </a:r>
            <a:r>
              <a:rPr lang="en-GB" sz="3800" i="1" dirty="0" err="1" smtClean="0"/>
              <a:t>Brion</a:t>
            </a:r>
            <a:endParaRPr lang="en-GB" sz="3800" i="1" dirty="0" smtClean="0"/>
          </a:p>
          <a:p>
            <a:endParaRPr lang="en-GB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85720" y="1428736"/>
            <a:ext cx="835824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 smtClean="0">
                <a:solidFill>
                  <a:srgbClr val="0000FF"/>
                </a:solidFill>
              </a:rPr>
              <a:t>public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0000FF"/>
                </a:solidFill>
              </a:rPr>
              <a:t>class</a:t>
            </a:r>
            <a:r>
              <a:rPr lang="en-GB" dirty="0" smtClean="0"/>
              <a:t> </a:t>
            </a:r>
            <a:r>
              <a:rPr lang="en-GB" dirty="0" err="1" smtClean="0">
                <a:solidFill>
                  <a:srgbClr val="2B91AF"/>
                </a:solidFill>
              </a:rPr>
              <a:t>RequireVirtualMethodsAndProperties</a:t>
            </a:r>
            <a:r>
              <a:rPr lang="en-GB" dirty="0" smtClean="0"/>
              <a:t>  : </a:t>
            </a:r>
            <a:r>
              <a:rPr lang="en-GB" dirty="0" err="1" smtClean="0">
                <a:solidFill>
                  <a:srgbClr val="2B91AF"/>
                </a:solidFill>
              </a:rPr>
              <a:t>OnMethodBoundaryAspect</a:t>
            </a:r>
            <a:r>
              <a:rPr lang="en-GB" dirty="0" smtClean="0">
                <a:solidFill>
                  <a:srgbClr val="2B91AF"/>
                </a:solidFill>
              </a:rPr>
              <a:t> </a:t>
            </a:r>
            <a:r>
              <a:rPr lang="en-GB" dirty="0" smtClean="0"/>
              <a:t>  {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>
                <a:solidFill>
                  <a:srgbClr val="0000FF"/>
                </a:solidFill>
              </a:rPr>
              <a:t>  public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0000FF"/>
                </a:solidFill>
              </a:rPr>
              <a:t>override</a:t>
            </a:r>
            <a:r>
              <a:rPr lang="en-GB" dirty="0" smtClean="0"/>
              <a:t> </a:t>
            </a:r>
            <a:r>
              <a:rPr lang="en-GB" dirty="0" err="1" smtClean="0">
                <a:solidFill>
                  <a:srgbClr val="0000FF"/>
                </a:solidFill>
              </a:rPr>
              <a:t>bool</a:t>
            </a:r>
            <a:r>
              <a:rPr lang="en-GB" dirty="0" smtClean="0"/>
              <a:t> </a:t>
            </a:r>
            <a:r>
              <a:rPr lang="en-GB" dirty="0" err="1" smtClean="0"/>
              <a:t>CompileTimeValidate</a:t>
            </a:r>
            <a:r>
              <a:rPr lang="en-GB" dirty="0" smtClean="0"/>
              <a:t>(</a:t>
            </a:r>
            <a:r>
              <a:rPr lang="en-GB" dirty="0" err="1" smtClean="0">
                <a:solidFill>
                  <a:srgbClr val="2B91AF"/>
                </a:solidFill>
              </a:rPr>
              <a:t>MethodBase</a:t>
            </a:r>
            <a:r>
              <a:rPr lang="en-GB" dirty="0" smtClean="0"/>
              <a:t> method)    {</a:t>
            </a:r>
          </a:p>
          <a:p>
            <a:pPr>
              <a:buNone/>
            </a:pPr>
            <a:r>
              <a:rPr lang="en-GB" dirty="0" smtClean="0"/>
              <a:t>  </a:t>
            </a:r>
          </a:p>
          <a:p>
            <a:pPr>
              <a:buNone/>
            </a:pPr>
            <a:r>
              <a:rPr lang="en-GB" dirty="0" smtClean="0"/>
              <a:t>          </a:t>
            </a:r>
            <a:r>
              <a:rPr lang="en-GB" b="1" dirty="0" smtClean="0">
                <a:solidFill>
                  <a:srgbClr val="0000FF"/>
                </a:solidFill>
              </a:rPr>
              <a:t>if</a:t>
            </a:r>
            <a:r>
              <a:rPr lang="en-GB" b="1" dirty="0" smtClean="0"/>
              <a:t> (!</a:t>
            </a:r>
            <a:r>
              <a:rPr lang="en-GB" b="1" dirty="0" err="1" smtClean="0"/>
              <a:t>method.IsVirtual</a:t>
            </a:r>
            <a:r>
              <a:rPr lang="en-GB" b="1" dirty="0" smtClean="0"/>
              <a:t>)  </a:t>
            </a:r>
            <a:r>
              <a:rPr lang="en-GB" dirty="0" smtClean="0"/>
              <a:t>{</a:t>
            </a:r>
          </a:p>
          <a:p>
            <a:pPr>
              <a:buNone/>
            </a:pPr>
            <a:r>
              <a:rPr lang="en-GB" dirty="0" smtClean="0"/>
              <a:t>                </a:t>
            </a:r>
            <a:r>
              <a:rPr lang="en-GB" dirty="0" smtClean="0">
                <a:solidFill>
                  <a:srgbClr val="0000FF"/>
                </a:solidFill>
              </a:rPr>
              <a:t>string</a:t>
            </a:r>
            <a:r>
              <a:rPr lang="en-GB" dirty="0" smtClean="0"/>
              <a:t> </a:t>
            </a:r>
            <a:r>
              <a:rPr lang="en-GB" dirty="0" err="1" smtClean="0"/>
              <a:t>methodName</a:t>
            </a:r>
            <a:r>
              <a:rPr lang="en-GB" dirty="0" smtClean="0"/>
              <a:t> = </a:t>
            </a:r>
            <a:r>
              <a:rPr lang="en-GB" dirty="0" err="1" smtClean="0"/>
              <a:t>method.DeclaringType.FullName</a:t>
            </a:r>
            <a:r>
              <a:rPr lang="en-GB" dirty="0" smtClean="0"/>
              <a:t> +  </a:t>
            </a:r>
            <a:r>
              <a:rPr lang="en-GB" dirty="0" smtClean="0">
                <a:solidFill>
                  <a:srgbClr val="A31515"/>
                </a:solidFill>
              </a:rPr>
              <a:t>“.”</a:t>
            </a:r>
            <a:r>
              <a:rPr lang="en-GB" dirty="0" smtClean="0"/>
              <a:t>  </a:t>
            </a:r>
          </a:p>
          <a:p>
            <a:pPr>
              <a:buNone/>
            </a:pPr>
            <a:r>
              <a:rPr lang="en-GB" dirty="0" smtClean="0"/>
              <a:t>			+ </a:t>
            </a:r>
            <a:r>
              <a:rPr lang="en-GB" dirty="0" err="1" smtClean="0"/>
              <a:t>method.Name</a:t>
            </a:r>
            <a:r>
              <a:rPr lang="en-GB" dirty="0" smtClean="0"/>
              <a:t>;</a:t>
            </a:r>
          </a:p>
          <a:p>
            <a:pPr>
              <a:buNone/>
            </a:pPr>
            <a:r>
              <a:rPr lang="en-GB" dirty="0" smtClean="0"/>
              <a:t> </a:t>
            </a:r>
          </a:p>
          <a:p>
            <a:pPr>
              <a:buNone/>
            </a:pPr>
            <a:r>
              <a:rPr lang="en-GB" dirty="0" smtClean="0"/>
              <a:t>                </a:t>
            </a:r>
            <a:r>
              <a:rPr lang="en-GB" dirty="0" err="1" smtClean="0">
                <a:solidFill>
                  <a:srgbClr val="0000FF"/>
                </a:solidFill>
              </a:rPr>
              <a:t>var</a:t>
            </a:r>
            <a:r>
              <a:rPr lang="en-GB" dirty="0" smtClean="0"/>
              <a:t> message = </a:t>
            </a:r>
            <a:r>
              <a:rPr lang="en-GB" dirty="0" smtClean="0">
                <a:solidFill>
                  <a:srgbClr val="0000FF"/>
                </a:solidFill>
              </a:rPr>
              <a:t>new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2B91AF"/>
                </a:solidFill>
              </a:rPr>
              <a:t>Message</a:t>
            </a:r>
            <a:r>
              <a:rPr lang="en-GB" dirty="0" smtClean="0"/>
              <a:t>(</a:t>
            </a:r>
            <a:r>
              <a:rPr lang="en-GB" dirty="0" err="1" smtClean="0">
                <a:solidFill>
                  <a:srgbClr val="2B91AF"/>
                </a:solidFill>
              </a:rPr>
              <a:t>SeverityType</a:t>
            </a:r>
            <a:r>
              <a:rPr lang="en-GB" dirty="0" err="1" smtClean="0"/>
              <a:t>.Fatal</a:t>
            </a:r>
            <a:r>
              <a:rPr lang="en-GB" dirty="0" smtClean="0"/>
              <a:t>, </a:t>
            </a:r>
            <a:r>
              <a:rPr lang="en-GB" dirty="0" smtClean="0">
                <a:solidFill>
                  <a:srgbClr val="A31515"/>
                </a:solidFill>
              </a:rPr>
              <a:t>“</a:t>
            </a:r>
            <a:r>
              <a:rPr lang="en-GB" dirty="0" err="1" smtClean="0">
                <a:solidFill>
                  <a:srgbClr val="A31515"/>
                </a:solidFill>
              </a:rPr>
              <a:t>MustBeVirtual</a:t>
            </a:r>
            <a:r>
              <a:rPr lang="en-GB" dirty="0" smtClean="0">
                <a:solidFill>
                  <a:srgbClr val="A31515"/>
                </a:solidFill>
              </a:rPr>
              <a:t>”</a:t>
            </a:r>
            <a:r>
              <a:rPr lang="en-GB" dirty="0" smtClean="0"/>
              <a:t>,</a:t>
            </a:r>
          </a:p>
          <a:p>
            <a:pPr>
              <a:buNone/>
            </a:pPr>
            <a:r>
              <a:rPr lang="en-GB" dirty="0" smtClean="0"/>
              <a:t>                    </a:t>
            </a:r>
            <a:r>
              <a:rPr lang="en-GB" dirty="0" err="1" smtClean="0">
                <a:solidFill>
                  <a:srgbClr val="0000FF"/>
                </a:solidFill>
              </a:rPr>
              <a:t>string</a:t>
            </a:r>
            <a:r>
              <a:rPr lang="en-GB" dirty="0" err="1" smtClean="0"/>
              <a:t>.Format</a:t>
            </a:r>
            <a:r>
              <a:rPr lang="en-GB" dirty="0" smtClean="0"/>
              <a:t>(</a:t>
            </a:r>
            <a:r>
              <a:rPr lang="en-GB" dirty="0" smtClean="0">
                <a:solidFill>
                  <a:srgbClr val="A31515"/>
                </a:solidFill>
              </a:rPr>
              <a:t>“{0} must be virtual”</a:t>
            </a:r>
            <a:r>
              <a:rPr lang="en-GB" dirty="0" smtClean="0"/>
              <a:t>, </a:t>
            </a:r>
            <a:r>
              <a:rPr lang="en-GB" dirty="0" err="1" smtClean="0"/>
              <a:t>methodName</a:t>
            </a:r>
            <a:r>
              <a:rPr lang="en-GB" dirty="0" smtClean="0"/>
              <a:t>), </a:t>
            </a:r>
            <a:r>
              <a:rPr lang="en-GB" dirty="0" err="1" smtClean="0"/>
              <a:t>GetType</a:t>
            </a:r>
            <a:r>
              <a:rPr lang="en-GB" dirty="0" smtClean="0"/>
              <a:t>().Name);</a:t>
            </a:r>
          </a:p>
          <a:p>
            <a:pPr>
              <a:buNone/>
            </a:pPr>
            <a:r>
              <a:rPr lang="en-GB" dirty="0" smtClean="0"/>
              <a:t>                </a:t>
            </a:r>
            <a:r>
              <a:rPr lang="en-GB" dirty="0" err="1" smtClean="0">
                <a:solidFill>
                  <a:srgbClr val="2B91AF"/>
                </a:solidFill>
              </a:rPr>
              <a:t>MessageSource</a:t>
            </a:r>
            <a:r>
              <a:rPr lang="en-GB" dirty="0" err="1" smtClean="0"/>
              <a:t>.MessageSink.Write</a:t>
            </a:r>
            <a:r>
              <a:rPr lang="en-GB" dirty="0" smtClean="0"/>
              <a:t>(message);</a:t>
            </a:r>
          </a:p>
          <a:p>
            <a:pPr>
              <a:buNone/>
            </a:pPr>
            <a:r>
              <a:rPr lang="en-GB" dirty="0" smtClean="0"/>
              <a:t> </a:t>
            </a:r>
          </a:p>
          <a:p>
            <a:pPr>
              <a:buNone/>
            </a:pPr>
            <a:r>
              <a:rPr lang="en-GB" dirty="0" smtClean="0"/>
              <a:t>                </a:t>
            </a:r>
            <a:r>
              <a:rPr lang="en-GB" b="1" dirty="0" smtClean="0">
                <a:solidFill>
                  <a:srgbClr val="0000FF"/>
                </a:solidFill>
              </a:rPr>
              <a:t>return</a:t>
            </a:r>
            <a:r>
              <a:rPr lang="en-GB" b="1" dirty="0" smtClean="0"/>
              <a:t> </a:t>
            </a:r>
            <a:r>
              <a:rPr lang="en-GB" b="1" dirty="0" smtClean="0">
                <a:solidFill>
                  <a:srgbClr val="0000FF"/>
                </a:solidFill>
              </a:rPr>
              <a:t>false</a:t>
            </a:r>
            <a:r>
              <a:rPr lang="en-GB" b="1" dirty="0" smtClean="0"/>
              <a:t>;</a:t>
            </a:r>
          </a:p>
          <a:p>
            <a:pPr>
              <a:buNone/>
            </a:pPr>
            <a:r>
              <a:rPr lang="en-GB" dirty="0" smtClean="0"/>
              <a:t>            }</a:t>
            </a:r>
          </a:p>
          <a:p>
            <a:pPr>
              <a:buNone/>
            </a:pPr>
            <a:r>
              <a:rPr lang="en-GB" dirty="0" smtClean="0"/>
              <a:t>            </a:t>
            </a:r>
            <a:r>
              <a:rPr lang="en-GB" b="1" dirty="0" smtClean="0">
                <a:solidFill>
                  <a:srgbClr val="0000FF"/>
                </a:solidFill>
              </a:rPr>
              <a:t>return</a:t>
            </a:r>
            <a:r>
              <a:rPr lang="en-GB" b="1" dirty="0" smtClean="0"/>
              <a:t> </a:t>
            </a:r>
            <a:r>
              <a:rPr lang="en-GB" b="1" dirty="0" smtClean="0">
                <a:solidFill>
                  <a:srgbClr val="0000FF"/>
                </a:solidFill>
              </a:rPr>
              <a:t>true</a:t>
            </a:r>
            <a:r>
              <a:rPr lang="en-GB" b="1" dirty="0" smtClean="0"/>
              <a:t>;</a:t>
            </a:r>
          </a:p>
          <a:p>
            <a:pPr>
              <a:buNone/>
            </a:pPr>
            <a:r>
              <a:rPr lang="en-GB" dirty="0" smtClean="0"/>
              <a:t>        }</a:t>
            </a:r>
          </a:p>
          <a:p>
            <a:pPr>
              <a:buNone/>
            </a:pPr>
            <a:r>
              <a:rPr lang="en-GB" dirty="0" smtClean="0"/>
              <a:t>}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28" y="704088"/>
            <a:ext cx="8229600" cy="1143000"/>
          </a:xfrm>
        </p:spPr>
        <p:txBody>
          <a:bodyPr/>
          <a:lstStyle/>
          <a:p>
            <a:r>
              <a:rPr lang="en-GB" dirty="0" smtClean="0"/>
              <a:t>Learn more...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071678"/>
            <a:ext cx="8715436" cy="3643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Talk’s source code @ </a:t>
            </a:r>
            <a:r>
              <a:rPr lang="en-GB" dirty="0" smtClean="0">
                <a:solidFill>
                  <a:srgbClr val="00B050"/>
                </a:solidFill>
              </a:rPr>
              <a:t>www.pebblesteps.com</a:t>
            </a:r>
          </a:p>
          <a:p>
            <a:endParaRPr lang="en-GB" dirty="0" smtClean="0">
              <a:solidFill>
                <a:srgbClr val="00B050"/>
              </a:solidFill>
            </a:endParaRPr>
          </a:p>
          <a:p>
            <a:r>
              <a:rPr lang="en-GB" dirty="0" smtClean="0">
                <a:solidFill>
                  <a:srgbClr val="00B050"/>
                </a:solidFill>
              </a:rPr>
              <a:t>http://www.postsharp.org/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http://davybrion.com/blog/category/postsharp/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http://www.codeplex.com/ValidationAspects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http://www.eclipse.org/aspectj/doc/released/progguide/</a:t>
            </a:r>
          </a:p>
          <a:p>
            <a:endParaRPr lang="en-GB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286116" y="5715016"/>
            <a:ext cx="5641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dirty="0" smtClean="0"/>
              <a:t>Thanks for listening</a:t>
            </a:r>
          </a:p>
          <a:p>
            <a:pPr algn="r"/>
            <a:r>
              <a:rPr lang="en-GB" sz="3200" dirty="0" smtClean="0"/>
              <a:t>Questions?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4250</TotalTime>
  <Words>588</Words>
  <Application>Microsoft Office PowerPoint</Application>
  <PresentationFormat>On-screen Show (4:3)</PresentationFormat>
  <Paragraphs>263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PostSharp</vt:lpstr>
      <vt:lpstr>Application Concerns</vt:lpstr>
      <vt:lpstr>Crosscutting Concerns – Plumbing</vt:lpstr>
      <vt:lpstr>Aspects - Reduce noise in source</vt:lpstr>
      <vt:lpstr>Aspects Lingo</vt:lpstr>
      <vt:lpstr>Aspects Lingo</vt:lpstr>
      <vt:lpstr>Compile-time MSIL Injection process</vt:lpstr>
      <vt:lpstr>PostSharp Weaving</vt:lpstr>
      <vt:lpstr>Example class</vt:lpstr>
      <vt:lpstr>Slide 10</vt:lpstr>
      <vt:lpstr>Method Invocation - Aspect</vt:lpstr>
      <vt:lpstr>Code after Injection</vt:lpstr>
      <vt:lpstr>Filter based Point Cut </vt:lpstr>
      <vt:lpstr>On Boundary Invocation - Aspect</vt:lpstr>
      <vt:lpstr>Slide 15</vt:lpstr>
      <vt:lpstr>Manual Point Cut</vt:lpstr>
      <vt:lpstr>Slide 17</vt:lpstr>
      <vt:lpstr>Slide 18</vt:lpstr>
      <vt:lpstr>On Method Boundary can be used for...</vt:lpstr>
      <vt:lpstr>Other Aspects</vt:lpstr>
      <vt:lpstr>Breaking the Build</vt:lpstr>
      <vt:lpstr>Learn more...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Ross</dc:creator>
  <cp:lastModifiedBy>David Ross</cp:lastModifiedBy>
  <cp:revision>49</cp:revision>
  <dcterms:created xsi:type="dcterms:W3CDTF">2009-01-11T09:30:47Z</dcterms:created>
  <dcterms:modified xsi:type="dcterms:W3CDTF">2009-01-22T17:36:08Z</dcterms:modified>
</cp:coreProperties>
</file>