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handoutMasterIdLst>
    <p:handoutMasterId r:id="rId56"/>
  </p:handoutMasterIdLst>
  <p:sldIdLst>
    <p:sldId id="256" r:id="rId2"/>
    <p:sldId id="258" r:id="rId3"/>
    <p:sldId id="271" r:id="rId4"/>
    <p:sldId id="273" r:id="rId5"/>
    <p:sldId id="277" r:id="rId6"/>
    <p:sldId id="272" r:id="rId7"/>
    <p:sldId id="278" r:id="rId8"/>
    <p:sldId id="303" r:id="rId9"/>
    <p:sldId id="294" r:id="rId10"/>
    <p:sldId id="270" r:id="rId11"/>
    <p:sldId id="286" r:id="rId12"/>
    <p:sldId id="287" r:id="rId13"/>
    <p:sldId id="259" r:id="rId14"/>
    <p:sldId id="289" r:id="rId15"/>
    <p:sldId id="290" r:id="rId16"/>
    <p:sldId id="291" r:id="rId17"/>
    <p:sldId id="292" r:id="rId18"/>
    <p:sldId id="293" r:id="rId19"/>
    <p:sldId id="308" r:id="rId20"/>
    <p:sldId id="281" r:id="rId21"/>
    <p:sldId id="279" r:id="rId22"/>
    <p:sldId id="264" r:id="rId23"/>
    <p:sldId id="295" r:id="rId24"/>
    <p:sldId id="296" r:id="rId25"/>
    <p:sldId id="297" r:id="rId26"/>
    <p:sldId id="267" r:id="rId27"/>
    <p:sldId id="299" r:id="rId28"/>
    <p:sldId id="300" r:id="rId29"/>
    <p:sldId id="301" r:id="rId30"/>
    <p:sldId id="302" r:id="rId31"/>
    <p:sldId id="283" r:id="rId32"/>
    <p:sldId id="275" r:id="rId33"/>
    <p:sldId id="282" r:id="rId34"/>
    <p:sldId id="276" r:id="rId35"/>
    <p:sldId id="305" r:id="rId36"/>
    <p:sldId id="304" r:id="rId37"/>
    <p:sldId id="257" r:id="rId38"/>
    <p:sldId id="262" r:id="rId39"/>
    <p:sldId id="263" r:id="rId40"/>
    <p:sldId id="311" r:id="rId41"/>
    <p:sldId id="312" r:id="rId42"/>
    <p:sldId id="313" r:id="rId43"/>
    <p:sldId id="265" r:id="rId44"/>
    <p:sldId id="266" r:id="rId45"/>
    <p:sldId id="298" r:id="rId46"/>
    <p:sldId id="269" r:id="rId47"/>
    <p:sldId id="309" r:id="rId48"/>
    <p:sldId id="274" r:id="rId49"/>
    <p:sldId id="306" r:id="rId50"/>
    <p:sldId id="307" r:id="rId51"/>
    <p:sldId id="260" r:id="rId52"/>
    <p:sldId id="284" r:id="rId53"/>
    <p:sldId id="285" r:id="rId54"/>
    <p:sldId id="310" r:id="rId55"/>
  </p:sldIdLst>
  <p:sldSz cx="9144000" cy="6858000" type="screen4x3"/>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660"/>
  </p:normalViewPr>
  <p:slideViewPr>
    <p:cSldViewPr>
      <p:cViewPr>
        <p:scale>
          <a:sx n="100" d="100"/>
          <a:sy n="100" d="100"/>
        </p:scale>
        <p:origin x="-294" y="-1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1F0AE82B-AD74-487A-91E2-013D84D28D54}" type="datetimeFigureOut">
              <a:rPr lang="en-AU" smtClean="0"/>
              <a:pPr/>
              <a:t>25/05/2011</a:t>
            </a:fld>
            <a:endParaRPr lang="en-AU"/>
          </a:p>
        </p:txBody>
      </p:sp>
      <p:sp>
        <p:nvSpPr>
          <p:cNvPr id="4" name="Footer Placeholder 3"/>
          <p:cNvSpPr>
            <a:spLocks noGrp="1"/>
          </p:cNvSpPr>
          <p:nvPr>
            <p:ph type="ftr" sz="quarter" idx="2"/>
          </p:nvPr>
        </p:nvSpPr>
        <p:spPr>
          <a:xfrm>
            <a:off x="0" y="9432925"/>
            <a:ext cx="2944813" cy="496888"/>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48100" y="9432925"/>
            <a:ext cx="2944813" cy="496888"/>
          </a:xfrm>
          <a:prstGeom prst="rect">
            <a:avLst/>
          </a:prstGeom>
        </p:spPr>
        <p:txBody>
          <a:bodyPr vert="horz" lIns="91440" tIns="45720" rIns="91440" bIns="45720" rtlCol="0" anchor="b"/>
          <a:lstStyle>
            <a:lvl1pPr algn="r">
              <a:defRPr sz="1200"/>
            </a:lvl1pPr>
          </a:lstStyle>
          <a:p>
            <a:fld id="{C73FF300-1733-4FAD-B0A7-1758387C244D}" type="slidenum">
              <a:rPr lang="en-AU" smtClean="0"/>
              <a:pPr/>
              <a:t>‹#›</a:t>
            </a:fld>
            <a:endParaRPr lang="en-AU"/>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19" name="Footer Placeholder 18"/>
          <p:cNvSpPr>
            <a:spLocks noGrp="1"/>
          </p:cNvSpPr>
          <p:nvPr>
            <p:ph type="ftr" sz="quarter" idx="11"/>
          </p:nvPr>
        </p:nvSpPr>
        <p:spPr/>
        <p:txBody>
          <a:bodyPr/>
          <a:lstStyle/>
          <a:p>
            <a:endParaRPr lang="en-AU"/>
          </a:p>
        </p:txBody>
      </p:sp>
      <p:sp>
        <p:nvSpPr>
          <p:cNvPr id="27" name="Slide Number Placeholder 26"/>
          <p:cNvSpPr>
            <a:spLocks noGrp="1"/>
          </p:cNvSpPr>
          <p:nvPr>
            <p:ph type="sldNum" sz="quarter" idx="12"/>
          </p:nvPr>
        </p:nvSpPr>
        <p:spPr/>
        <p:txBody>
          <a:bodyPr/>
          <a:lstStyle/>
          <a:p>
            <a:fld id="{69A6B6FC-CE07-40A7-93A7-0E352652DB54}" type="slidenum">
              <a:rPr lang="en-AU" smtClean="0"/>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A6B6FC-CE07-40A7-93A7-0E352652DB54}" type="slidenum">
              <a:rPr lang="en-AU" smtClean="0"/>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xfrm>
            <a:off x="8077200" y="6356350"/>
            <a:ext cx="609600" cy="365125"/>
          </a:xfrm>
        </p:spPr>
        <p:txBody>
          <a:bodyPr/>
          <a:lstStyle/>
          <a:p>
            <a:fld id="{69A6B6FC-CE07-40A7-93A7-0E352652DB54}" type="slidenum">
              <a:rPr lang="en-AU" smtClean="0"/>
              <a:pPr/>
              <a:t>‹#›</a:t>
            </a:fld>
            <a:endParaRPr lang="en-A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9311BB-FD5F-4136-8C87-330A80F6FF53}" type="datetimeFigureOut">
              <a:rPr lang="en-AU" smtClean="0"/>
              <a:pPr/>
              <a:t>25/05/2011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A6B6FC-CE07-40A7-93A7-0E352652DB54}"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49311BB-FD5F-4136-8C87-330A80F6FF53}" type="datetimeFigureOut">
              <a:rPr lang="en-AU" smtClean="0"/>
              <a:pPr/>
              <a:t>25/05/2011</a:t>
            </a:fld>
            <a:endParaRPr lang="en-A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A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9A6B6FC-CE07-40A7-93A7-0E352652DB54}" type="slidenum">
              <a:rPr lang="en-AU" smtClean="0"/>
              <a:pPr/>
              <a:t>‹#›</a:t>
            </a:fld>
            <a:endParaRPr lang="en-A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WPF &amp; Silverlight</a:t>
            </a:r>
            <a:endParaRPr lang="en-AU" dirty="0"/>
          </a:p>
        </p:txBody>
      </p:sp>
      <p:sp>
        <p:nvSpPr>
          <p:cNvPr id="3" name="Subtitle 2"/>
          <p:cNvSpPr>
            <a:spLocks noGrp="1"/>
          </p:cNvSpPr>
          <p:nvPr>
            <p:ph type="subTitle" idx="1"/>
          </p:nvPr>
        </p:nvSpPr>
        <p:spPr/>
        <p:txBody>
          <a:bodyPr>
            <a:normAutofit/>
          </a:bodyPr>
          <a:lstStyle/>
          <a:p>
            <a:r>
              <a:rPr lang="en-AU" dirty="0" smtClean="0"/>
              <a:t>Creating rich applications </a:t>
            </a:r>
          </a:p>
          <a:p>
            <a:r>
              <a:rPr lang="en-AU" dirty="0" smtClean="0"/>
              <a:t>using </a:t>
            </a:r>
          </a:p>
          <a:p>
            <a:r>
              <a:rPr lang="en-AU" dirty="0" smtClean="0"/>
              <a:t>Model </a:t>
            </a:r>
            <a:r>
              <a:rPr lang="en-AU" dirty="0" smtClean="0"/>
              <a:t>View </a:t>
            </a:r>
            <a:r>
              <a:rPr lang="en-AU" dirty="0" err="1" smtClean="0"/>
              <a:t>ViewModel</a:t>
            </a:r>
            <a:endParaRPr lang="en-AU" dirty="0"/>
          </a:p>
        </p:txBody>
      </p:sp>
      <p:sp>
        <p:nvSpPr>
          <p:cNvPr id="4" name="TextBox 3"/>
          <p:cNvSpPr txBox="1"/>
          <p:nvPr/>
        </p:nvSpPr>
        <p:spPr>
          <a:xfrm>
            <a:off x="467544" y="5733256"/>
            <a:ext cx="2955424" cy="646331"/>
          </a:xfrm>
          <a:prstGeom prst="rect">
            <a:avLst/>
          </a:prstGeom>
          <a:noFill/>
        </p:spPr>
        <p:txBody>
          <a:bodyPr wrap="none" rtlCol="0">
            <a:spAutoFit/>
          </a:bodyPr>
          <a:lstStyle/>
          <a:p>
            <a:r>
              <a:rPr lang="en-AU" dirty="0" smtClean="0"/>
              <a:t>David Ross</a:t>
            </a:r>
          </a:p>
          <a:p>
            <a:r>
              <a:rPr lang="en-AU" dirty="0" smtClean="0"/>
              <a:t>http://www.pebblesteps.com</a:t>
            </a:r>
            <a:endParaRPr lang="en-A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Presentation Highlights</a:t>
            </a:r>
            <a:endParaRPr lang="en-AU" dirty="0"/>
          </a:p>
        </p:txBody>
      </p:sp>
      <p:sp>
        <p:nvSpPr>
          <p:cNvPr id="3" name="Content Placeholder 2"/>
          <p:cNvSpPr>
            <a:spLocks noGrp="1"/>
          </p:cNvSpPr>
          <p:nvPr>
            <p:ph idx="1"/>
          </p:nvPr>
        </p:nvSpPr>
        <p:spPr/>
        <p:txBody>
          <a:bodyPr/>
          <a:lstStyle/>
          <a:p>
            <a:r>
              <a:rPr lang="en-US" dirty="0" smtClean="0"/>
              <a:t>Introduction to WPF/Silverlight</a:t>
            </a:r>
            <a:endParaRPr lang="en-AU" dirty="0" smtClean="0"/>
          </a:p>
          <a:p>
            <a:r>
              <a:rPr lang="en-AU" dirty="0" smtClean="0"/>
              <a:t>Event based development</a:t>
            </a:r>
          </a:p>
          <a:p>
            <a:r>
              <a:rPr lang="en-AU" dirty="0" smtClean="0"/>
              <a:t>Data binding</a:t>
            </a:r>
          </a:p>
          <a:p>
            <a:r>
              <a:rPr lang="en-US" dirty="0" smtClean="0"/>
              <a:t>Templates</a:t>
            </a:r>
            <a:endParaRPr lang="en-AU" dirty="0" smtClean="0"/>
          </a:p>
          <a:p>
            <a:r>
              <a:rPr lang="en-AU" dirty="0" smtClean="0"/>
              <a:t>Presentation Patterns</a:t>
            </a:r>
          </a:p>
          <a:p>
            <a:r>
              <a:rPr lang="en-AU" dirty="0" smtClean="0"/>
              <a:t>Testing</a:t>
            </a:r>
          </a:p>
          <a:p>
            <a:r>
              <a:rPr lang="en-AU" dirty="0" smtClean="0"/>
              <a:t>Useful frameworks and Tools</a:t>
            </a:r>
            <a:endParaRPr lang="en-A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WPF</a:t>
            </a:r>
            <a:endParaRPr lang="en-AU" dirty="0"/>
          </a:p>
        </p:txBody>
      </p:sp>
      <p:sp>
        <p:nvSpPr>
          <p:cNvPr id="3" name="Content Placeholder 2"/>
          <p:cNvSpPr>
            <a:spLocks noGrp="1"/>
          </p:cNvSpPr>
          <p:nvPr>
            <p:ph idx="1"/>
          </p:nvPr>
        </p:nvSpPr>
        <p:spPr/>
        <p:txBody>
          <a:bodyPr>
            <a:normAutofit/>
          </a:bodyPr>
          <a:lstStyle/>
          <a:p>
            <a:r>
              <a:rPr lang="en-AU" dirty="0" smtClean="0"/>
              <a:t>Fast GUI framework that uses the DirectX games engine for rendering</a:t>
            </a:r>
          </a:p>
          <a:p>
            <a:r>
              <a:rPr lang="en-AU" dirty="0" smtClean="0"/>
              <a:t>Part of Windows Vista but back ported to XP (features such as transparency, shadows, pixel </a:t>
            </a:r>
            <a:r>
              <a:rPr lang="en-AU" dirty="0" err="1" smtClean="0"/>
              <a:t>shaders</a:t>
            </a:r>
            <a:r>
              <a:rPr lang="en-AU" dirty="0" smtClean="0"/>
              <a:t> etc work poorly on that platform)</a:t>
            </a:r>
          </a:p>
          <a:p>
            <a:r>
              <a:rPr lang="en-AU" dirty="0" smtClean="0"/>
              <a:t>Mature technology – Now version 3 (3.0, 3.5, 4.0)</a:t>
            </a:r>
          </a:p>
          <a:p>
            <a:r>
              <a:rPr lang="en-AU" dirty="0" smtClean="0"/>
              <a:t>WPF cycle linked to Visual Studio releases/Service Packs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Silverlight</a:t>
            </a:r>
            <a:endParaRPr lang="en-AU" dirty="0"/>
          </a:p>
        </p:txBody>
      </p:sp>
      <p:sp>
        <p:nvSpPr>
          <p:cNvPr id="3" name="Content Placeholder 2"/>
          <p:cNvSpPr>
            <a:spLocks noGrp="1"/>
          </p:cNvSpPr>
          <p:nvPr>
            <p:ph idx="1"/>
          </p:nvPr>
        </p:nvSpPr>
        <p:spPr/>
        <p:txBody>
          <a:bodyPr/>
          <a:lstStyle/>
          <a:p>
            <a:r>
              <a:rPr lang="en-AU" dirty="0" smtClean="0"/>
              <a:t>Browser </a:t>
            </a:r>
            <a:r>
              <a:rPr lang="en-AU" dirty="0" err="1" smtClean="0"/>
              <a:t>plugin</a:t>
            </a:r>
            <a:r>
              <a:rPr lang="en-AU" dirty="0" smtClean="0"/>
              <a:t> - Yearly release cycle (V5 in beta)</a:t>
            </a:r>
          </a:p>
          <a:p>
            <a:r>
              <a:rPr lang="en-AU" dirty="0" smtClean="0"/>
              <a:t>Originally a cut down version of WPF but due to release cycle often gets features before WPF</a:t>
            </a:r>
          </a:p>
          <a:p>
            <a:r>
              <a:rPr lang="en-AU" dirty="0" smtClean="0"/>
              <a:t>Development platform for Windows Phone 7</a:t>
            </a:r>
          </a:p>
          <a:p>
            <a:r>
              <a:rPr lang="en-AU" dirty="0" smtClean="0"/>
              <a:t>Out of Browser mode makes it look like a WPF App/can run outside of the sandbox</a:t>
            </a:r>
          </a:p>
          <a:p>
            <a:r>
              <a:rPr lang="en-AU" dirty="0" smtClean="0"/>
              <a:t>All communication with the server is via asynchronous methods – </a:t>
            </a:r>
            <a:r>
              <a:rPr lang="en-AU" i="1" dirty="0" smtClean="0"/>
              <a:t>Blocking operations would crash the browser</a:t>
            </a:r>
            <a:endParaRPr lang="en-A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Comparison to Windows Forms</a:t>
            </a:r>
            <a:endParaRPr lang="en-AU" dirty="0"/>
          </a:p>
        </p:txBody>
      </p:sp>
      <p:sp>
        <p:nvSpPr>
          <p:cNvPr id="3" name="Content Placeholder 2"/>
          <p:cNvSpPr>
            <a:spLocks noGrp="1"/>
          </p:cNvSpPr>
          <p:nvPr>
            <p:ph idx="1"/>
          </p:nvPr>
        </p:nvSpPr>
        <p:spPr/>
        <p:txBody>
          <a:bodyPr>
            <a:normAutofit fontScale="92500" lnSpcReduction="20000"/>
          </a:bodyPr>
          <a:lstStyle/>
          <a:p>
            <a:r>
              <a:rPr lang="en-AU" dirty="0" err="1" smtClean="0"/>
              <a:t>WinForms</a:t>
            </a:r>
            <a:r>
              <a:rPr lang="en-AU" dirty="0" smtClean="0"/>
              <a:t> follow the underlying Windows GDI model</a:t>
            </a:r>
          </a:p>
          <a:p>
            <a:pPr lvl="1"/>
            <a:r>
              <a:rPr lang="en-AU" dirty="0" smtClean="0"/>
              <a:t>Every item on the screen that can accept a mouse action is a Window i.e. One screen might have 100 Windows</a:t>
            </a:r>
          </a:p>
          <a:p>
            <a:pPr lvl="1"/>
            <a:r>
              <a:rPr lang="en-AU" dirty="0" smtClean="0"/>
              <a:t>Controls are responsible for their rendering</a:t>
            </a:r>
          </a:p>
          <a:p>
            <a:pPr lvl="1"/>
            <a:r>
              <a:rPr lang="en-AU" dirty="0" smtClean="0"/>
              <a:t>Not </a:t>
            </a:r>
            <a:r>
              <a:rPr lang="en-AU" dirty="0" smtClean="0"/>
              <a:t>extensible</a:t>
            </a:r>
          </a:p>
          <a:p>
            <a:r>
              <a:rPr lang="en-AU" dirty="0" smtClean="0"/>
              <a:t>WPF/Silverlight </a:t>
            </a:r>
            <a:r>
              <a:rPr lang="en-AU" dirty="0" smtClean="0"/>
              <a:t>is a complete rewrite and bypasses GDI</a:t>
            </a:r>
          </a:p>
          <a:p>
            <a:pPr lvl="1"/>
            <a:r>
              <a:rPr lang="en-AU" dirty="0" smtClean="0"/>
              <a:t>One screen for the entire App</a:t>
            </a:r>
          </a:p>
          <a:p>
            <a:pPr lvl="1"/>
            <a:r>
              <a:rPr lang="en-AU" dirty="0" smtClean="0"/>
              <a:t>All visual elements can accept mouse clicks – Everything is a Button</a:t>
            </a:r>
          </a:p>
          <a:p>
            <a:pPr lvl="1"/>
            <a:r>
              <a:rPr lang="en-AU" dirty="0" smtClean="0"/>
              <a:t>Rendering/Visualisation of ANY control is </a:t>
            </a:r>
            <a:r>
              <a:rPr lang="en-AU" dirty="0" err="1" smtClean="0"/>
              <a:t>overrideable</a:t>
            </a:r>
            <a:endParaRPr lang="en-AU" dirty="0" smtClean="0"/>
          </a:p>
          <a:p>
            <a:pPr lvl="1"/>
            <a:r>
              <a:rPr lang="en-AU" dirty="0" smtClean="0"/>
              <a:t>All controls can have other controls embedded inside them – Everything is a Panel</a:t>
            </a:r>
          </a:p>
          <a:p>
            <a:pPr lvl="1"/>
            <a:r>
              <a:rPr lang="en-AU" dirty="0" smtClean="0"/>
              <a:t>Data Binding works!</a:t>
            </a:r>
          </a:p>
          <a:p>
            <a:pPr lvl="1"/>
            <a:endParaRPr lang="en-AU" dirty="0" smtClean="0"/>
          </a:p>
          <a:p>
            <a:pPr lvl="1"/>
            <a:endParaRPr lang="en-A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Development</a:t>
            </a:r>
            <a:endParaRPr lang="en-AU" dirty="0"/>
          </a:p>
        </p:txBody>
      </p:sp>
      <p:sp>
        <p:nvSpPr>
          <p:cNvPr id="3" name="Content Placeholder 2"/>
          <p:cNvSpPr>
            <a:spLocks noGrp="1"/>
          </p:cNvSpPr>
          <p:nvPr>
            <p:ph idx="1"/>
          </p:nvPr>
        </p:nvSpPr>
        <p:spPr/>
        <p:txBody>
          <a:bodyPr/>
          <a:lstStyle/>
          <a:p>
            <a:r>
              <a:rPr lang="en-AU" dirty="0" smtClean="0"/>
              <a:t>XAML – Extensible Application </a:t>
            </a:r>
            <a:r>
              <a:rPr lang="en-AU" dirty="0" err="1" smtClean="0"/>
              <a:t>Markup</a:t>
            </a:r>
            <a:r>
              <a:rPr lang="en-AU" dirty="0" smtClean="0"/>
              <a:t> Language</a:t>
            </a:r>
          </a:p>
          <a:p>
            <a:pPr lvl="1"/>
            <a:r>
              <a:rPr lang="en-AU" dirty="0" smtClean="0"/>
              <a:t>XML based programming language</a:t>
            </a:r>
          </a:p>
          <a:p>
            <a:pPr lvl="1"/>
            <a:r>
              <a:rPr lang="en-AU" dirty="0" smtClean="0"/>
              <a:t>Used to create a tree of objects (must have parameter free constructors)</a:t>
            </a:r>
          </a:p>
          <a:p>
            <a:pPr lvl="1"/>
            <a:r>
              <a:rPr lang="en-AU" dirty="0" smtClean="0"/>
              <a:t>Used to describe the Scene Graph in WPF and the Workflow steps in Windows Workflow Foundation</a:t>
            </a:r>
          </a:p>
          <a:p>
            <a:r>
              <a:rPr lang="en-AU" dirty="0" smtClean="0"/>
              <a:t>Code behind in any .NET language (C#, VB.NET, F# etc)</a:t>
            </a:r>
          </a:p>
          <a:p>
            <a:endParaRPr lang="en-A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Dependency Properties</a:t>
            </a:r>
            <a:endParaRPr lang="en-AU" dirty="0"/>
          </a:p>
        </p:txBody>
      </p:sp>
      <p:sp>
        <p:nvSpPr>
          <p:cNvPr id="3" name="Content Placeholder 2"/>
          <p:cNvSpPr>
            <a:spLocks noGrp="1"/>
          </p:cNvSpPr>
          <p:nvPr>
            <p:ph idx="1"/>
          </p:nvPr>
        </p:nvSpPr>
        <p:spPr/>
        <p:txBody>
          <a:bodyPr>
            <a:normAutofit/>
          </a:bodyPr>
          <a:lstStyle/>
          <a:p>
            <a:r>
              <a:rPr lang="en-AU" dirty="0" smtClean="0"/>
              <a:t>A Control may have hundreds of properties (Font, Height, Width, Transparency etc) </a:t>
            </a:r>
          </a:p>
          <a:p>
            <a:r>
              <a:rPr lang="en-AU" dirty="0" smtClean="0"/>
              <a:t>To save memory Controls of the same type SHARE the same memory for properties (Flyweight pattern )</a:t>
            </a:r>
          </a:p>
          <a:p>
            <a:r>
              <a:rPr lang="en-AU" dirty="0" smtClean="0"/>
              <a:t>When you set a Property (XAML, programmatically) you override the shared default value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Attached Properties</a:t>
            </a:r>
            <a:endParaRPr lang="en-AU" dirty="0"/>
          </a:p>
        </p:txBody>
      </p:sp>
      <p:sp>
        <p:nvSpPr>
          <p:cNvPr id="3" name="Content Placeholder 2"/>
          <p:cNvSpPr>
            <a:spLocks noGrp="1"/>
          </p:cNvSpPr>
          <p:nvPr>
            <p:ph idx="1"/>
          </p:nvPr>
        </p:nvSpPr>
        <p:spPr/>
        <p:txBody>
          <a:bodyPr/>
          <a:lstStyle/>
          <a:p>
            <a:r>
              <a:rPr lang="en-AU" dirty="0" err="1" smtClean="0"/>
              <a:t>DependencyProperties</a:t>
            </a:r>
            <a:r>
              <a:rPr lang="en-AU" dirty="0" smtClean="0"/>
              <a:t> include runtime magic to override defaults</a:t>
            </a:r>
          </a:p>
          <a:p>
            <a:r>
              <a:rPr lang="en-AU" dirty="0" smtClean="0"/>
              <a:t>Extended to allow Properties to be added/removed from a Control at run time</a:t>
            </a:r>
          </a:p>
          <a:p>
            <a:pPr lvl="1"/>
            <a:r>
              <a:rPr lang="en-AU" dirty="0" smtClean="0"/>
              <a:t>A control sitting inside a Grid is given attached properties for the Column and Row it should sit within</a:t>
            </a:r>
          </a:p>
          <a:p>
            <a:pPr lvl="1"/>
            <a:r>
              <a:rPr lang="en-AU" sz="1800" dirty="0" smtClean="0">
                <a:solidFill>
                  <a:srgbClr val="0000FF"/>
                </a:solidFill>
              </a:rPr>
              <a:t>&lt;</a:t>
            </a:r>
            <a:r>
              <a:rPr lang="en-AU" sz="1800" dirty="0" smtClean="0">
                <a:solidFill>
                  <a:srgbClr val="A31515"/>
                </a:solidFill>
              </a:rPr>
              <a:t>Rectangle</a:t>
            </a:r>
            <a:r>
              <a:rPr lang="en-AU" sz="1800" dirty="0" smtClean="0">
                <a:solidFill>
                  <a:srgbClr val="000000"/>
                </a:solidFill>
              </a:rPr>
              <a:t> </a:t>
            </a:r>
            <a:r>
              <a:rPr lang="en-AU" sz="1800" b="1" dirty="0" err="1" smtClean="0">
                <a:solidFill>
                  <a:srgbClr val="FF0000"/>
                </a:solidFill>
              </a:rPr>
              <a:t>Grid.Row</a:t>
            </a:r>
            <a:r>
              <a:rPr lang="en-AU" sz="1800" dirty="0" smtClean="0">
                <a:solidFill>
                  <a:srgbClr val="0000FF"/>
                </a:solidFill>
              </a:rPr>
              <a:t>=</a:t>
            </a:r>
            <a:r>
              <a:rPr lang="en-AU" sz="1800" dirty="0" smtClean="0">
                <a:solidFill>
                  <a:srgbClr val="000000"/>
                </a:solidFill>
              </a:rPr>
              <a:t>"</a:t>
            </a:r>
            <a:r>
              <a:rPr lang="en-AU" sz="1800" dirty="0" smtClean="0">
                <a:solidFill>
                  <a:srgbClr val="0000FF"/>
                </a:solidFill>
              </a:rPr>
              <a:t>1</a:t>
            </a:r>
            <a:r>
              <a:rPr lang="en-AU" sz="1800" dirty="0" smtClean="0">
                <a:solidFill>
                  <a:srgbClr val="000000"/>
                </a:solidFill>
              </a:rPr>
              <a:t>" </a:t>
            </a:r>
            <a:r>
              <a:rPr lang="en-AU" sz="1800" b="1" dirty="0" err="1" smtClean="0">
                <a:solidFill>
                  <a:srgbClr val="FF0000"/>
                </a:solidFill>
              </a:rPr>
              <a:t>Grid.RowSpan</a:t>
            </a:r>
            <a:r>
              <a:rPr lang="en-AU" sz="1800" dirty="0" smtClean="0">
                <a:solidFill>
                  <a:srgbClr val="0000FF"/>
                </a:solidFill>
              </a:rPr>
              <a:t>=</a:t>
            </a:r>
            <a:r>
              <a:rPr lang="en-AU" sz="1800" dirty="0" smtClean="0">
                <a:solidFill>
                  <a:srgbClr val="000000"/>
                </a:solidFill>
              </a:rPr>
              <a:t>"</a:t>
            </a:r>
            <a:r>
              <a:rPr lang="en-AU" sz="1800" dirty="0" smtClean="0">
                <a:solidFill>
                  <a:srgbClr val="0000FF"/>
                </a:solidFill>
              </a:rPr>
              <a:t>6</a:t>
            </a:r>
            <a:r>
              <a:rPr lang="en-AU" sz="1800" dirty="0" smtClean="0">
                <a:solidFill>
                  <a:srgbClr val="000000"/>
                </a:solidFill>
              </a:rPr>
              <a:t>" </a:t>
            </a:r>
            <a:r>
              <a:rPr lang="en-AU" sz="1800" dirty="0" smtClean="0">
                <a:solidFill>
                  <a:srgbClr val="FF0000"/>
                </a:solidFill>
              </a:rPr>
              <a:t>Fill</a:t>
            </a:r>
            <a:r>
              <a:rPr lang="en-AU" sz="1800" dirty="0" smtClean="0">
                <a:solidFill>
                  <a:srgbClr val="0000FF"/>
                </a:solidFill>
              </a:rPr>
              <a:t>=</a:t>
            </a:r>
            <a:r>
              <a:rPr lang="en-AU" sz="1800" dirty="0" smtClean="0">
                <a:solidFill>
                  <a:srgbClr val="000000"/>
                </a:solidFill>
              </a:rPr>
              <a:t>"</a:t>
            </a:r>
            <a:r>
              <a:rPr lang="en-AU" sz="1800" dirty="0" smtClean="0">
                <a:solidFill>
                  <a:srgbClr val="0000FF"/>
                </a:solidFill>
              </a:rPr>
              <a:t>#73B2F5</a:t>
            </a:r>
            <a:r>
              <a:rPr lang="en-AU" sz="1800" dirty="0" smtClean="0">
                <a:solidFill>
                  <a:srgbClr val="000000"/>
                </a:solidFill>
              </a:rPr>
              <a:t>"</a:t>
            </a:r>
            <a:r>
              <a:rPr lang="en-AU" sz="1800" dirty="0" smtClean="0">
                <a:solidFill>
                  <a:srgbClr val="0000FF"/>
                </a:solidFill>
              </a:rPr>
              <a:t>/&gt;</a:t>
            </a:r>
            <a:r>
              <a:rPr lang="en-AU" sz="1800" dirty="0" smtClean="0">
                <a:solidFill>
                  <a:srgbClr val="000000"/>
                </a:solidFill>
              </a:rPr>
              <a:t> </a:t>
            </a:r>
            <a:endParaRPr lang="en-AU" sz="1800" dirty="0" smtClean="0"/>
          </a:p>
          <a:p>
            <a:r>
              <a:rPr lang="en-AU" dirty="0" smtClean="0"/>
              <a:t>Hence Parent can iterate over child controls and check if they have used an Attached Property to override the defaults</a:t>
            </a:r>
            <a:endParaRPr lang="en-A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Layout Panels</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Grid Panel</a:t>
            </a:r>
          </a:p>
          <a:p>
            <a:pPr lvl="1"/>
            <a:r>
              <a:rPr lang="en-AU" dirty="0" smtClean="0"/>
              <a:t>Items are placed into columns and rows</a:t>
            </a:r>
          </a:p>
          <a:p>
            <a:pPr lvl="1"/>
            <a:r>
              <a:rPr lang="en-AU" dirty="0" smtClean="0"/>
              <a:t>Items can span across columns and rows</a:t>
            </a:r>
          </a:p>
          <a:p>
            <a:r>
              <a:rPr lang="en-AU" dirty="0" smtClean="0"/>
              <a:t>Stack Panel</a:t>
            </a:r>
          </a:p>
          <a:p>
            <a:pPr lvl="1"/>
            <a:r>
              <a:rPr lang="en-AU" dirty="0" smtClean="0"/>
              <a:t>Appends items either horizontally and vertically after one another</a:t>
            </a:r>
          </a:p>
          <a:p>
            <a:pPr lvl="1"/>
            <a:r>
              <a:rPr lang="en-AU" dirty="0" smtClean="0"/>
              <a:t>Good for displaying items of different sizes</a:t>
            </a:r>
          </a:p>
          <a:p>
            <a:r>
              <a:rPr lang="en-AU" dirty="0" smtClean="0"/>
              <a:t>Canvas – Used for (X, Y) positioning  i.e. games or graphs</a:t>
            </a:r>
          </a:p>
          <a:p>
            <a:r>
              <a:rPr lang="en-AU" dirty="0" smtClean="0"/>
              <a:t>Wrap Panel – Items are placed after each other and then wraps</a:t>
            </a:r>
          </a:p>
          <a:p>
            <a:r>
              <a:rPr lang="en-AU" dirty="0" smtClean="0"/>
              <a:t>Dock Panel – </a:t>
            </a:r>
            <a:r>
              <a:rPr lang="en-AU" dirty="0" err="1" smtClean="0"/>
              <a:t>Winform</a:t>
            </a:r>
            <a:r>
              <a:rPr lang="en-AU" dirty="0" smtClean="0"/>
              <a:t> like docking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Building pages with Events</a:t>
            </a:r>
            <a:endParaRPr lang="en-AU" dirty="0"/>
          </a:p>
        </p:txBody>
      </p:sp>
      <p:sp>
        <p:nvSpPr>
          <p:cNvPr id="3" name="Content Placeholder 2"/>
          <p:cNvSpPr>
            <a:spLocks noGrp="1"/>
          </p:cNvSpPr>
          <p:nvPr>
            <p:ph idx="1"/>
          </p:nvPr>
        </p:nvSpPr>
        <p:spPr/>
        <p:txBody>
          <a:bodyPr>
            <a:normAutofit fontScale="70000" lnSpcReduction="20000"/>
          </a:bodyPr>
          <a:lstStyle/>
          <a:p>
            <a:r>
              <a:rPr lang="en-AU" dirty="0" smtClean="0"/>
              <a:t>Windows Form and classic ASP.NET development style</a:t>
            </a:r>
          </a:p>
          <a:p>
            <a:r>
              <a:rPr lang="en-AU" dirty="0" smtClean="0"/>
              <a:t>Events bubble up until they either are discarded or are used</a:t>
            </a:r>
          </a:p>
          <a:p>
            <a:endParaRPr lang="en-AU" dirty="0" smtClean="0"/>
          </a:p>
          <a:p>
            <a:pPr>
              <a:buNone/>
            </a:pPr>
            <a:r>
              <a:rPr lang="en-AU" sz="2800" dirty="0" smtClean="0">
                <a:solidFill>
                  <a:srgbClr val="0000FF"/>
                </a:solidFill>
                <a:latin typeface="Consolas"/>
              </a:rPr>
              <a:t>&lt;</a:t>
            </a:r>
            <a:r>
              <a:rPr lang="en-AU" sz="2800" dirty="0" smtClean="0">
                <a:solidFill>
                  <a:srgbClr val="A31515"/>
                </a:solidFill>
                <a:latin typeface="Consolas"/>
              </a:rPr>
              <a:t>Window</a:t>
            </a:r>
            <a:r>
              <a:rPr lang="en-AU" sz="2800" dirty="0" smtClean="0">
                <a:solidFill>
                  <a:srgbClr val="FF0000"/>
                </a:solidFill>
                <a:latin typeface="Consolas"/>
              </a:rPr>
              <a:t> </a:t>
            </a:r>
            <a:r>
              <a:rPr lang="en-AU" sz="2200" dirty="0" smtClean="0">
                <a:solidFill>
                  <a:srgbClr val="FF0000"/>
                </a:solidFill>
                <a:latin typeface="Consolas"/>
              </a:rPr>
              <a:t>x</a:t>
            </a:r>
            <a:r>
              <a:rPr lang="en-AU" sz="2200" dirty="0" smtClean="0">
                <a:solidFill>
                  <a:srgbClr val="0000FF"/>
                </a:solidFill>
                <a:latin typeface="Consolas"/>
              </a:rPr>
              <a:t>:</a:t>
            </a:r>
            <a:r>
              <a:rPr lang="en-AU" sz="2200" dirty="0" smtClean="0">
                <a:solidFill>
                  <a:srgbClr val="FF0000"/>
                </a:solidFill>
                <a:latin typeface="Consolas"/>
              </a:rPr>
              <a:t>Class</a:t>
            </a:r>
            <a:r>
              <a:rPr lang="en-AU" sz="2200" dirty="0" smtClean="0">
                <a:solidFill>
                  <a:srgbClr val="0000FF"/>
                </a:solidFill>
                <a:latin typeface="Consolas"/>
              </a:rPr>
              <a:t>="</a:t>
            </a:r>
            <a:r>
              <a:rPr lang="en-AU" sz="2200" dirty="0" err="1" smtClean="0">
                <a:solidFill>
                  <a:srgbClr val="0000FF"/>
                </a:solidFill>
                <a:latin typeface="Consolas"/>
              </a:rPr>
              <a:t>EventBasedDevelopment.MainWindow</a:t>
            </a:r>
            <a:r>
              <a:rPr lang="en-AU" sz="2200" dirty="0" smtClean="0">
                <a:solidFill>
                  <a:srgbClr val="0000FF"/>
                </a:solidFill>
                <a:latin typeface="Consolas"/>
              </a:rPr>
              <a:t>“</a:t>
            </a:r>
          </a:p>
          <a:p>
            <a:pPr>
              <a:buNone/>
            </a:pPr>
            <a:r>
              <a:rPr lang="en-AU" sz="2200" dirty="0" smtClean="0">
                <a:solidFill>
                  <a:srgbClr val="0000FF"/>
                </a:solidFill>
                <a:latin typeface="Consolas"/>
              </a:rPr>
              <a:t>  </a:t>
            </a:r>
            <a:r>
              <a:rPr lang="en-AU" sz="2200" dirty="0" smtClean="0">
                <a:solidFill>
                  <a:srgbClr val="FF0000"/>
                </a:solidFill>
                <a:latin typeface="Consolas"/>
              </a:rPr>
              <a:t> </a:t>
            </a:r>
            <a:r>
              <a:rPr lang="en-AU" sz="2200" dirty="0" err="1" smtClean="0">
                <a:solidFill>
                  <a:srgbClr val="FF0000"/>
                </a:solidFill>
                <a:latin typeface="Consolas"/>
              </a:rPr>
              <a:t>xmlns</a:t>
            </a:r>
            <a:r>
              <a:rPr lang="en-AU" sz="2200" dirty="0" smtClean="0">
                <a:solidFill>
                  <a:srgbClr val="0000FF"/>
                </a:solidFill>
                <a:latin typeface="Consolas"/>
              </a:rPr>
              <a:t>="http://schemas.microsoft.com/winfx/2006/xaml/presentation"</a:t>
            </a:r>
          </a:p>
          <a:p>
            <a:pPr>
              <a:buNone/>
            </a:pPr>
            <a:r>
              <a:rPr lang="en-AU" sz="2200" dirty="0" smtClean="0">
                <a:solidFill>
                  <a:srgbClr val="0000FF"/>
                </a:solidFill>
                <a:latin typeface="Consolas"/>
              </a:rPr>
              <a:t>       </a:t>
            </a:r>
            <a:r>
              <a:rPr lang="en-AU" sz="2200" dirty="0" smtClean="0">
                <a:solidFill>
                  <a:srgbClr val="FF0000"/>
                </a:solidFill>
                <a:latin typeface="Consolas"/>
              </a:rPr>
              <a:t> </a:t>
            </a:r>
            <a:r>
              <a:rPr lang="en-AU" sz="2200" dirty="0" err="1" smtClean="0">
                <a:solidFill>
                  <a:srgbClr val="FF0000"/>
                </a:solidFill>
                <a:latin typeface="Consolas"/>
              </a:rPr>
              <a:t>xmlns</a:t>
            </a:r>
            <a:r>
              <a:rPr lang="en-AU" sz="2200" dirty="0" err="1" smtClean="0">
                <a:solidFill>
                  <a:srgbClr val="0000FF"/>
                </a:solidFill>
                <a:latin typeface="Consolas"/>
              </a:rPr>
              <a:t>:</a:t>
            </a:r>
            <a:r>
              <a:rPr lang="en-AU" sz="2200" dirty="0" err="1" smtClean="0">
                <a:solidFill>
                  <a:srgbClr val="FF0000"/>
                </a:solidFill>
                <a:latin typeface="Consolas"/>
              </a:rPr>
              <a:t>x</a:t>
            </a:r>
            <a:r>
              <a:rPr lang="en-AU" sz="2200" dirty="0" smtClean="0">
                <a:solidFill>
                  <a:srgbClr val="0000FF"/>
                </a:solidFill>
                <a:latin typeface="Consolas"/>
              </a:rPr>
              <a:t>="http://schemas.microsoft.com/winfx/2006/xaml"</a:t>
            </a:r>
          </a:p>
          <a:p>
            <a:pPr>
              <a:buNone/>
            </a:pPr>
            <a:r>
              <a:rPr lang="en-AU" sz="2200" dirty="0" smtClean="0">
                <a:solidFill>
                  <a:srgbClr val="0000FF"/>
                </a:solidFill>
                <a:latin typeface="Consolas"/>
              </a:rPr>
              <a:t>       </a:t>
            </a:r>
            <a:r>
              <a:rPr lang="en-AU" sz="2200" dirty="0" smtClean="0">
                <a:solidFill>
                  <a:srgbClr val="FF0000"/>
                </a:solidFill>
                <a:latin typeface="Consolas"/>
              </a:rPr>
              <a:t> Title</a:t>
            </a:r>
            <a:r>
              <a:rPr lang="en-AU" sz="2200" dirty="0" smtClean="0">
                <a:solidFill>
                  <a:srgbClr val="0000FF"/>
                </a:solidFill>
                <a:latin typeface="Consolas"/>
              </a:rPr>
              <a:t>="</a:t>
            </a:r>
            <a:r>
              <a:rPr lang="en-AU" sz="2200" dirty="0" err="1" smtClean="0">
                <a:solidFill>
                  <a:srgbClr val="0000FF"/>
                </a:solidFill>
                <a:latin typeface="Consolas"/>
              </a:rPr>
              <a:t>MainWindow</a:t>
            </a:r>
            <a:r>
              <a:rPr lang="en-AU" sz="2200" dirty="0" smtClean="0">
                <a:solidFill>
                  <a:srgbClr val="0000FF"/>
                </a:solidFill>
                <a:latin typeface="Consolas"/>
              </a:rPr>
              <a:t>"</a:t>
            </a:r>
            <a:r>
              <a:rPr lang="en-AU" sz="2200" dirty="0" smtClean="0">
                <a:solidFill>
                  <a:srgbClr val="FF0000"/>
                </a:solidFill>
                <a:latin typeface="Consolas"/>
              </a:rPr>
              <a:t> Height</a:t>
            </a:r>
            <a:r>
              <a:rPr lang="en-AU" sz="2200" dirty="0" smtClean="0">
                <a:solidFill>
                  <a:srgbClr val="0000FF"/>
                </a:solidFill>
                <a:latin typeface="Consolas"/>
              </a:rPr>
              <a:t>="350"</a:t>
            </a:r>
            <a:r>
              <a:rPr lang="en-AU" sz="2200" dirty="0" smtClean="0">
                <a:solidFill>
                  <a:srgbClr val="FF0000"/>
                </a:solidFill>
                <a:latin typeface="Consolas"/>
              </a:rPr>
              <a:t> Width</a:t>
            </a:r>
            <a:r>
              <a:rPr lang="en-AU" sz="2200" dirty="0" smtClean="0">
                <a:solidFill>
                  <a:srgbClr val="0000FF"/>
                </a:solidFill>
                <a:latin typeface="Consolas"/>
              </a:rPr>
              <a:t>="525"&gt;</a:t>
            </a:r>
          </a:p>
          <a:p>
            <a:pPr>
              <a:buNone/>
            </a:pPr>
            <a:r>
              <a:rPr lang="en-AU" sz="2800" dirty="0" smtClean="0">
                <a:solidFill>
                  <a:srgbClr val="0000FF"/>
                </a:solidFill>
                <a:latin typeface="Consolas"/>
              </a:rPr>
              <a:t>&lt;</a:t>
            </a:r>
            <a:r>
              <a:rPr lang="en-AU" sz="2800" dirty="0" err="1" smtClean="0">
                <a:solidFill>
                  <a:srgbClr val="A31515"/>
                </a:solidFill>
                <a:latin typeface="Consolas"/>
              </a:rPr>
              <a:t>StackPanel</a:t>
            </a:r>
            <a:r>
              <a:rPr lang="en-AU" sz="2800" dirty="0" smtClean="0">
                <a:solidFill>
                  <a:srgbClr val="0000FF"/>
                </a:solidFill>
                <a:latin typeface="Consolas"/>
              </a:rPr>
              <a:t>&gt;</a:t>
            </a:r>
          </a:p>
          <a:p>
            <a:pPr lvl="1">
              <a:buNone/>
            </a:pPr>
            <a:r>
              <a:rPr lang="en-AU" dirty="0" smtClean="0">
                <a:solidFill>
                  <a:srgbClr val="0000FF"/>
                </a:solidFill>
                <a:latin typeface="Consolas"/>
              </a:rPr>
              <a:t>&lt;</a:t>
            </a:r>
            <a:r>
              <a:rPr lang="en-AU" dirty="0" err="1" smtClean="0">
                <a:solidFill>
                  <a:srgbClr val="A31515"/>
                </a:solidFill>
                <a:latin typeface="Consolas"/>
              </a:rPr>
              <a:t>TextBlock</a:t>
            </a:r>
            <a:r>
              <a:rPr lang="en-AU" dirty="0" smtClean="0">
                <a:solidFill>
                  <a:srgbClr val="FF0000"/>
                </a:solidFill>
                <a:latin typeface="Consolas"/>
              </a:rPr>
              <a:t> Name</a:t>
            </a:r>
            <a:r>
              <a:rPr lang="en-AU" dirty="0" smtClean="0">
                <a:solidFill>
                  <a:srgbClr val="0000FF"/>
                </a:solidFill>
                <a:latin typeface="Consolas"/>
              </a:rPr>
              <a:t>="Result"</a:t>
            </a:r>
            <a:r>
              <a:rPr lang="en-AU" dirty="0" smtClean="0">
                <a:solidFill>
                  <a:srgbClr val="FF0000"/>
                </a:solidFill>
                <a:latin typeface="Consolas"/>
              </a:rPr>
              <a:t> Text</a:t>
            </a:r>
            <a:r>
              <a:rPr lang="en-AU" dirty="0" smtClean="0">
                <a:solidFill>
                  <a:srgbClr val="0000FF"/>
                </a:solidFill>
                <a:latin typeface="Consolas"/>
              </a:rPr>
              <a:t>="Hello World"/&gt;</a:t>
            </a:r>
          </a:p>
          <a:p>
            <a:pPr lvl="1">
              <a:buNone/>
            </a:pPr>
            <a:r>
              <a:rPr lang="en-AU" sz="2900" dirty="0" smtClean="0">
                <a:solidFill>
                  <a:srgbClr val="0000FF"/>
                </a:solidFill>
                <a:latin typeface="Consolas"/>
              </a:rPr>
              <a:t>&lt;</a:t>
            </a:r>
            <a:r>
              <a:rPr lang="en-AU" sz="2900" dirty="0" smtClean="0">
                <a:solidFill>
                  <a:srgbClr val="A31515"/>
                </a:solidFill>
                <a:latin typeface="Consolas"/>
              </a:rPr>
              <a:t>Button</a:t>
            </a:r>
            <a:r>
              <a:rPr lang="en-AU" sz="2900" dirty="0" smtClean="0">
                <a:solidFill>
                  <a:srgbClr val="FF0000"/>
                </a:solidFill>
                <a:latin typeface="Consolas"/>
              </a:rPr>
              <a:t> </a:t>
            </a:r>
            <a:r>
              <a:rPr lang="en-AU" sz="2900" b="1" dirty="0" smtClean="0">
                <a:solidFill>
                  <a:srgbClr val="FF0000"/>
                </a:solidFill>
                <a:latin typeface="Consolas"/>
              </a:rPr>
              <a:t>Click</a:t>
            </a:r>
            <a:r>
              <a:rPr lang="en-AU" sz="2900" b="1" dirty="0" smtClean="0">
                <a:solidFill>
                  <a:srgbClr val="0000FF"/>
                </a:solidFill>
                <a:latin typeface="Consolas"/>
              </a:rPr>
              <a:t>="</a:t>
            </a:r>
            <a:r>
              <a:rPr lang="en-AU" sz="2900" b="1" dirty="0" err="1" smtClean="0">
                <a:solidFill>
                  <a:srgbClr val="0000FF"/>
                </a:solidFill>
                <a:latin typeface="Consolas"/>
              </a:rPr>
              <a:t>ButtonAClick</a:t>
            </a:r>
            <a:r>
              <a:rPr lang="en-AU" sz="2900" b="1" dirty="0" smtClean="0">
                <a:solidFill>
                  <a:srgbClr val="0000FF"/>
                </a:solidFill>
                <a:latin typeface="Consolas"/>
              </a:rPr>
              <a:t>"&gt;</a:t>
            </a:r>
            <a:r>
              <a:rPr lang="en-AU" sz="2900" dirty="0" smtClean="0">
                <a:solidFill>
                  <a:srgbClr val="A31515"/>
                </a:solidFill>
                <a:latin typeface="Consolas"/>
              </a:rPr>
              <a:t>Click me</a:t>
            </a:r>
            <a:r>
              <a:rPr lang="en-AU" sz="2900" dirty="0" smtClean="0">
                <a:solidFill>
                  <a:srgbClr val="0000FF"/>
                </a:solidFill>
                <a:latin typeface="Consolas"/>
              </a:rPr>
              <a:t>&lt;/</a:t>
            </a:r>
            <a:r>
              <a:rPr lang="en-AU" sz="2900" dirty="0" smtClean="0">
                <a:solidFill>
                  <a:srgbClr val="A31515"/>
                </a:solidFill>
                <a:latin typeface="Consolas"/>
              </a:rPr>
              <a:t>Button</a:t>
            </a:r>
            <a:r>
              <a:rPr lang="en-AU" sz="2900" dirty="0" smtClean="0">
                <a:solidFill>
                  <a:srgbClr val="0000FF"/>
                </a:solidFill>
                <a:latin typeface="Consolas"/>
              </a:rPr>
              <a:t>&gt;</a:t>
            </a:r>
          </a:p>
          <a:p>
            <a:pPr lvl="1">
              <a:buNone/>
            </a:pPr>
            <a:r>
              <a:rPr lang="en-AU" sz="2900" dirty="0" smtClean="0">
                <a:solidFill>
                  <a:srgbClr val="0000FF"/>
                </a:solidFill>
                <a:latin typeface="Consolas"/>
              </a:rPr>
              <a:t>&lt;</a:t>
            </a:r>
            <a:r>
              <a:rPr lang="en-AU" sz="2900" dirty="0" err="1" smtClean="0">
                <a:solidFill>
                  <a:srgbClr val="A31515"/>
                </a:solidFill>
                <a:latin typeface="Consolas"/>
              </a:rPr>
              <a:t>StackPanel</a:t>
            </a:r>
            <a:r>
              <a:rPr lang="en-AU" sz="2900" dirty="0" smtClean="0">
                <a:solidFill>
                  <a:srgbClr val="FF0000"/>
                </a:solidFill>
                <a:latin typeface="Consolas"/>
              </a:rPr>
              <a:t> </a:t>
            </a:r>
            <a:r>
              <a:rPr lang="en-AU" sz="2900" b="1" dirty="0" err="1" smtClean="0">
                <a:solidFill>
                  <a:srgbClr val="FF0000"/>
                </a:solidFill>
                <a:latin typeface="Consolas"/>
              </a:rPr>
              <a:t>Button.Click</a:t>
            </a:r>
            <a:r>
              <a:rPr lang="en-AU" sz="2900" b="1" dirty="0" smtClean="0">
                <a:solidFill>
                  <a:srgbClr val="0000FF"/>
                </a:solidFill>
                <a:latin typeface="Consolas"/>
              </a:rPr>
              <a:t> ="</a:t>
            </a:r>
            <a:r>
              <a:rPr lang="en-AU" sz="2900" b="1" dirty="0" err="1" smtClean="0">
                <a:solidFill>
                  <a:srgbClr val="0000FF"/>
                </a:solidFill>
                <a:latin typeface="Consolas"/>
              </a:rPr>
              <a:t>ButtonBClick</a:t>
            </a:r>
            <a:r>
              <a:rPr lang="en-AU" sz="2900" b="1" dirty="0" smtClean="0">
                <a:solidFill>
                  <a:srgbClr val="0000FF"/>
                </a:solidFill>
                <a:latin typeface="Consolas"/>
              </a:rPr>
              <a:t>"&gt;</a:t>
            </a:r>
          </a:p>
          <a:p>
            <a:pPr lvl="2">
              <a:buNone/>
            </a:pPr>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0000FF"/>
                </a:solidFill>
                <a:latin typeface="Consolas"/>
              </a:rPr>
              <a:t>&gt;</a:t>
            </a:r>
            <a:r>
              <a:rPr lang="en-AU" dirty="0" smtClean="0">
                <a:solidFill>
                  <a:srgbClr val="A31515"/>
                </a:solidFill>
                <a:latin typeface="Consolas"/>
              </a:rPr>
              <a:t>Click me</a:t>
            </a:r>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0000FF"/>
                </a:solidFill>
                <a:latin typeface="Consolas"/>
              </a:rPr>
              <a:t>&gt;</a:t>
            </a:r>
          </a:p>
          <a:p>
            <a:pPr lvl="1">
              <a:buNone/>
            </a:pPr>
            <a:r>
              <a:rPr lang="en-AU" dirty="0" smtClean="0">
                <a:solidFill>
                  <a:srgbClr val="0000FF"/>
                </a:solidFill>
                <a:latin typeface="Consolas"/>
              </a:rPr>
              <a:t>&lt;/</a:t>
            </a:r>
            <a:r>
              <a:rPr lang="en-AU" dirty="0" err="1" smtClean="0">
                <a:solidFill>
                  <a:srgbClr val="A31515"/>
                </a:solidFill>
                <a:latin typeface="Consolas"/>
              </a:rPr>
              <a:t>StackPanel</a:t>
            </a:r>
            <a:r>
              <a:rPr lang="en-AU" dirty="0" smtClean="0">
                <a:solidFill>
                  <a:srgbClr val="0000FF"/>
                </a:solidFill>
                <a:latin typeface="Consolas"/>
              </a:rPr>
              <a:t>&gt;</a:t>
            </a:r>
          </a:p>
          <a:p>
            <a:pPr>
              <a:buNone/>
            </a:pPr>
            <a:r>
              <a:rPr lang="en-AU" sz="2800" dirty="0" smtClean="0">
                <a:solidFill>
                  <a:srgbClr val="0000FF"/>
                </a:solidFill>
                <a:latin typeface="Consolas"/>
              </a:rPr>
              <a:t>&lt;/</a:t>
            </a:r>
            <a:r>
              <a:rPr lang="en-AU" sz="2800" dirty="0" err="1" smtClean="0">
                <a:solidFill>
                  <a:srgbClr val="A31515"/>
                </a:solidFill>
                <a:latin typeface="Consolas"/>
              </a:rPr>
              <a:t>StackPanel</a:t>
            </a:r>
            <a:r>
              <a:rPr lang="en-AU" sz="2800" dirty="0" smtClean="0">
                <a:solidFill>
                  <a:srgbClr val="0000FF"/>
                </a:solidFill>
                <a:latin typeface="Consolas"/>
              </a:rPr>
              <a:t>&gt;</a:t>
            </a:r>
          </a:p>
          <a:p>
            <a:pPr>
              <a:buNone/>
            </a:pPr>
            <a:r>
              <a:rPr lang="en-AU" sz="2800" dirty="0" smtClean="0">
                <a:solidFill>
                  <a:srgbClr val="0000FF"/>
                </a:solidFill>
                <a:latin typeface="Consolas"/>
              </a:rPr>
              <a:t>&lt;/</a:t>
            </a:r>
            <a:r>
              <a:rPr lang="en-AU" sz="2800" dirty="0" smtClean="0">
                <a:solidFill>
                  <a:srgbClr val="A31515"/>
                </a:solidFill>
                <a:latin typeface="Consolas"/>
              </a:rPr>
              <a:t>Window</a:t>
            </a:r>
            <a:r>
              <a:rPr lang="en-AU" sz="2800" dirty="0" smtClean="0">
                <a:solidFill>
                  <a:srgbClr val="0000FF"/>
                </a:solidFill>
                <a:latin typeface="Consolas"/>
              </a:rPr>
              <a:t>&gt;</a:t>
            </a:r>
          </a:p>
          <a:p>
            <a:endParaRPr lang="en-AU" sz="2800" dirty="0" smtClean="0">
              <a:solidFill>
                <a:srgbClr val="0000FF"/>
              </a:solidFill>
              <a:latin typeface="Consolas"/>
            </a:endParaRPr>
          </a:p>
          <a:p>
            <a:endParaRPr lang="en-AU" dirty="0" smtClean="0"/>
          </a:p>
          <a:p>
            <a:endParaRPr lang="en-AU" dirty="0" smtClean="0"/>
          </a:p>
          <a:p>
            <a:endParaRPr lang="en-AU"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Code behind</a:t>
            </a:r>
            <a:endParaRPr lang="en-AU" dirty="0"/>
          </a:p>
        </p:txBody>
      </p:sp>
      <p:sp>
        <p:nvSpPr>
          <p:cNvPr id="3" name="Content Placeholder 2"/>
          <p:cNvSpPr>
            <a:spLocks noGrp="1"/>
          </p:cNvSpPr>
          <p:nvPr>
            <p:ph idx="1"/>
          </p:nvPr>
        </p:nvSpPr>
        <p:spPr/>
        <p:txBody>
          <a:bodyPr>
            <a:normAutofit fontScale="62500" lnSpcReduction="20000"/>
          </a:bodyPr>
          <a:lstStyle/>
          <a:p>
            <a:pPr>
              <a:buNone/>
            </a:pPr>
            <a:r>
              <a:rPr lang="en-AU" sz="2800" dirty="0" smtClean="0">
                <a:solidFill>
                  <a:srgbClr val="0000FF"/>
                </a:solidFill>
                <a:latin typeface="Consolas"/>
              </a:rPr>
              <a:t>public partial class </a:t>
            </a:r>
            <a:r>
              <a:rPr lang="en-AU" sz="2800" dirty="0" err="1" smtClean="0">
                <a:solidFill>
                  <a:srgbClr val="2B91AF"/>
                </a:solidFill>
                <a:latin typeface="Consolas"/>
              </a:rPr>
              <a:t>MainWindow</a:t>
            </a:r>
            <a:r>
              <a:rPr lang="en-AU" sz="2800" dirty="0" smtClean="0">
                <a:solidFill>
                  <a:srgbClr val="2B91AF"/>
                </a:solidFill>
                <a:latin typeface="Consolas"/>
              </a:rPr>
              <a:t> : Window</a:t>
            </a:r>
          </a:p>
          <a:p>
            <a:pPr>
              <a:buNone/>
            </a:pPr>
            <a:r>
              <a:rPr lang="en-AU" sz="2800" dirty="0" smtClean="0">
                <a:solidFill>
                  <a:srgbClr val="2B91AF"/>
                </a:solidFill>
                <a:latin typeface="Consolas"/>
              </a:rPr>
              <a:t>{</a:t>
            </a:r>
          </a:p>
          <a:p>
            <a:pPr lvl="1">
              <a:buNone/>
            </a:pPr>
            <a:r>
              <a:rPr lang="en-AU" dirty="0" smtClean="0">
                <a:solidFill>
                  <a:srgbClr val="0000FF"/>
                </a:solidFill>
                <a:latin typeface="Consolas"/>
              </a:rPr>
              <a:t>public </a:t>
            </a:r>
            <a:r>
              <a:rPr lang="en-AU" dirty="0" err="1" smtClean="0">
                <a:solidFill>
                  <a:srgbClr val="0000FF"/>
                </a:solidFill>
                <a:latin typeface="Consolas"/>
              </a:rPr>
              <a:t>MainWindow</a:t>
            </a:r>
            <a:r>
              <a:rPr lang="en-AU" dirty="0" smtClean="0">
                <a:solidFill>
                  <a:srgbClr val="0000FF"/>
                </a:solidFill>
                <a:latin typeface="Consolas"/>
              </a:rPr>
              <a:t>()</a:t>
            </a:r>
          </a:p>
          <a:p>
            <a:pPr lvl="1">
              <a:buNone/>
            </a:pPr>
            <a:r>
              <a:rPr lang="en-AU" dirty="0" smtClean="0">
                <a:solidFill>
                  <a:srgbClr val="0000FF"/>
                </a:solidFill>
                <a:latin typeface="Consolas"/>
              </a:rPr>
              <a:t>{</a:t>
            </a:r>
          </a:p>
          <a:p>
            <a:pPr lvl="1">
              <a:buNone/>
            </a:pPr>
            <a:r>
              <a:rPr lang="en-AU" dirty="0" smtClean="0">
                <a:solidFill>
                  <a:srgbClr val="0000FF"/>
                </a:solidFill>
                <a:latin typeface="Consolas"/>
              </a:rPr>
              <a:t>	</a:t>
            </a:r>
            <a:r>
              <a:rPr lang="en-AU" dirty="0" err="1" smtClean="0">
                <a:solidFill>
                  <a:srgbClr val="0000FF"/>
                </a:solidFill>
                <a:latin typeface="Consolas"/>
              </a:rPr>
              <a:t>InitializeComponent</a:t>
            </a:r>
            <a:r>
              <a:rPr lang="en-AU" dirty="0" smtClean="0">
                <a:solidFill>
                  <a:srgbClr val="0000FF"/>
                </a:solidFill>
                <a:latin typeface="Consolas"/>
              </a:rPr>
              <a:t>();</a:t>
            </a:r>
          </a:p>
          <a:p>
            <a:pPr lvl="1">
              <a:buNone/>
            </a:pPr>
            <a:r>
              <a:rPr lang="en-AU" dirty="0" smtClean="0">
                <a:solidFill>
                  <a:srgbClr val="0000FF"/>
                </a:solidFill>
                <a:latin typeface="Consolas"/>
              </a:rPr>
              <a:t>}</a:t>
            </a:r>
          </a:p>
          <a:p>
            <a:pPr lvl="1">
              <a:buNone/>
            </a:pPr>
            <a:endParaRPr lang="en-AU" dirty="0" smtClean="0">
              <a:solidFill>
                <a:srgbClr val="0000FF"/>
              </a:solidFill>
              <a:latin typeface="Consolas"/>
            </a:endParaRPr>
          </a:p>
          <a:p>
            <a:pPr lvl="1">
              <a:buNone/>
            </a:pPr>
            <a:r>
              <a:rPr lang="en-AU" dirty="0" smtClean="0">
                <a:solidFill>
                  <a:srgbClr val="0000FF"/>
                </a:solidFill>
                <a:latin typeface="Consolas"/>
              </a:rPr>
              <a:t>private void </a:t>
            </a:r>
            <a:r>
              <a:rPr lang="en-AU" dirty="0" err="1" smtClean="0">
                <a:solidFill>
                  <a:srgbClr val="0000FF"/>
                </a:solidFill>
                <a:latin typeface="Consolas"/>
              </a:rPr>
              <a:t>ButtonAClick</a:t>
            </a:r>
            <a:r>
              <a:rPr lang="en-AU" dirty="0" smtClean="0">
                <a:solidFill>
                  <a:srgbClr val="0000FF"/>
                </a:solidFill>
                <a:latin typeface="Consolas"/>
              </a:rPr>
              <a:t>(object sender, </a:t>
            </a:r>
            <a:r>
              <a:rPr lang="en-AU" dirty="0" err="1" smtClean="0">
                <a:solidFill>
                  <a:srgbClr val="2B91AF"/>
                </a:solidFill>
                <a:latin typeface="Consolas"/>
              </a:rPr>
              <a:t>RoutedEventArgs</a:t>
            </a:r>
            <a:r>
              <a:rPr lang="en-AU" dirty="0" smtClean="0">
                <a:solidFill>
                  <a:srgbClr val="2B91AF"/>
                </a:solidFill>
                <a:latin typeface="Consolas"/>
              </a:rPr>
              <a:t> e)</a:t>
            </a:r>
          </a:p>
          <a:p>
            <a:pPr lvl="1">
              <a:buNone/>
            </a:pPr>
            <a:r>
              <a:rPr lang="en-AU" dirty="0" smtClean="0">
                <a:solidFill>
                  <a:srgbClr val="2B91AF"/>
                </a:solidFill>
                <a:latin typeface="Consolas"/>
              </a:rPr>
              <a:t>{</a:t>
            </a:r>
          </a:p>
          <a:p>
            <a:pPr lvl="1">
              <a:buNone/>
            </a:pPr>
            <a:r>
              <a:rPr lang="en-AU" dirty="0" smtClean="0">
                <a:solidFill>
                  <a:srgbClr val="2B91AF"/>
                </a:solidFill>
                <a:latin typeface="Consolas"/>
              </a:rPr>
              <a:t>	</a:t>
            </a:r>
            <a:r>
              <a:rPr lang="en-AU" dirty="0" err="1" smtClean="0">
                <a:solidFill>
                  <a:srgbClr val="2B91AF"/>
                </a:solidFill>
                <a:latin typeface="Consolas"/>
              </a:rPr>
              <a:t>Result.Text</a:t>
            </a:r>
            <a:r>
              <a:rPr lang="en-AU" dirty="0" smtClean="0">
                <a:solidFill>
                  <a:srgbClr val="2B91AF"/>
                </a:solidFill>
                <a:latin typeface="Consolas"/>
              </a:rPr>
              <a:t> = </a:t>
            </a:r>
            <a:r>
              <a:rPr lang="en-AU" dirty="0" smtClean="0">
                <a:solidFill>
                  <a:srgbClr val="A31515"/>
                </a:solidFill>
                <a:latin typeface="Consolas"/>
              </a:rPr>
              <a:t>"Clicked by button A";</a:t>
            </a:r>
          </a:p>
          <a:p>
            <a:pPr lvl="1">
              <a:buNone/>
            </a:pPr>
            <a:r>
              <a:rPr lang="en-AU" dirty="0" smtClean="0">
                <a:solidFill>
                  <a:srgbClr val="A31515"/>
                </a:solidFill>
                <a:latin typeface="Consolas"/>
              </a:rPr>
              <a:t>}</a:t>
            </a:r>
          </a:p>
          <a:p>
            <a:pPr lvl="1">
              <a:buNone/>
            </a:pPr>
            <a:endParaRPr lang="en-AU" dirty="0" smtClean="0">
              <a:solidFill>
                <a:srgbClr val="A31515"/>
              </a:solidFill>
              <a:latin typeface="Consolas"/>
            </a:endParaRPr>
          </a:p>
          <a:p>
            <a:pPr lvl="1">
              <a:buNone/>
            </a:pPr>
            <a:r>
              <a:rPr lang="en-AU" dirty="0" smtClean="0">
                <a:solidFill>
                  <a:srgbClr val="0000FF"/>
                </a:solidFill>
                <a:latin typeface="Consolas"/>
              </a:rPr>
              <a:t>private void </a:t>
            </a:r>
            <a:r>
              <a:rPr lang="en-AU" dirty="0" err="1" smtClean="0">
                <a:solidFill>
                  <a:srgbClr val="0000FF"/>
                </a:solidFill>
                <a:latin typeface="Consolas"/>
              </a:rPr>
              <a:t>ButtonBClick</a:t>
            </a:r>
            <a:r>
              <a:rPr lang="en-AU" dirty="0" smtClean="0">
                <a:solidFill>
                  <a:srgbClr val="0000FF"/>
                </a:solidFill>
                <a:latin typeface="Consolas"/>
              </a:rPr>
              <a:t>(object sender, </a:t>
            </a:r>
            <a:r>
              <a:rPr lang="en-AU" dirty="0" err="1" smtClean="0">
                <a:solidFill>
                  <a:srgbClr val="2B91AF"/>
                </a:solidFill>
                <a:latin typeface="Consolas"/>
              </a:rPr>
              <a:t>RoutedEventArgs</a:t>
            </a:r>
            <a:r>
              <a:rPr lang="en-AU" dirty="0" smtClean="0">
                <a:solidFill>
                  <a:srgbClr val="2B91AF"/>
                </a:solidFill>
                <a:latin typeface="Consolas"/>
              </a:rPr>
              <a:t> e)</a:t>
            </a:r>
          </a:p>
          <a:p>
            <a:pPr lvl="1">
              <a:buNone/>
            </a:pPr>
            <a:r>
              <a:rPr lang="en-AU" dirty="0" smtClean="0">
                <a:solidFill>
                  <a:srgbClr val="2B91AF"/>
                </a:solidFill>
                <a:latin typeface="Consolas"/>
              </a:rPr>
              <a:t>{</a:t>
            </a:r>
          </a:p>
          <a:p>
            <a:pPr lvl="1">
              <a:buNone/>
            </a:pPr>
            <a:r>
              <a:rPr lang="en-AU" dirty="0" smtClean="0">
                <a:solidFill>
                  <a:srgbClr val="2B91AF"/>
                </a:solidFill>
                <a:latin typeface="Consolas"/>
              </a:rPr>
              <a:t>	</a:t>
            </a:r>
            <a:r>
              <a:rPr lang="en-AU" dirty="0" err="1" smtClean="0">
                <a:solidFill>
                  <a:srgbClr val="2B91AF"/>
                </a:solidFill>
                <a:latin typeface="Consolas"/>
              </a:rPr>
              <a:t>Result.Text</a:t>
            </a:r>
            <a:r>
              <a:rPr lang="en-AU" dirty="0" smtClean="0">
                <a:solidFill>
                  <a:srgbClr val="2B91AF"/>
                </a:solidFill>
                <a:latin typeface="Consolas"/>
              </a:rPr>
              <a:t> = </a:t>
            </a:r>
            <a:r>
              <a:rPr lang="en-AU" dirty="0" smtClean="0">
                <a:solidFill>
                  <a:srgbClr val="A31515"/>
                </a:solidFill>
                <a:latin typeface="Consolas"/>
              </a:rPr>
              <a:t>"Clicked by button B";</a:t>
            </a:r>
          </a:p>
          <a:p>
            <a:pPr lvl="1">
              <a:buNone/>
            </a:pPr>
            <a:r>
              <a:rPr lang="en-AU" dirty="0" smtClean="0">
                <a:solidFill>
                  <a:srgbClr val="A31515"/>
                </a:solidFill>
                <a:latin typeface="Consolas"/>
              </a:rPr>
              <a:t>}</a:t>
            </a:r>
          </a:p>
          <a:p>
            <a:pPr>
              <a:buNone/>
            </a:pPr>
            <a:r>
              <a:rPr lang="en-AU" sz="2800" dirty="0" smtClean="0">
                <a:solidFill>
                  <a:srgbClr val="A31515"/>
                </a:solidFill>
                <a:latin typeface="Consolas"/>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Result</a:t>
            </a:r>
            <a:endParaRPr lang="en-AU" dirty="0"/>
          </a:p>
        </p:txBody>
      </p:sp>
      <p:pic>
        <p:nvPicPr>
          <p:cNvPr id="1027" name="Picture 3"/>
          <p:cNvPicPr>
            <a:picLocks noChangeAspect="1" noChangeArrowheads="1"/>
          </p:cNvPicPr>
          <p:nvPr/>
        </p:nvPicPr>
        <p:blipFill>
          <a:blip r:embed="rId2" cstate="print"/>
          <a:srcRect/>
          <a:stretch>
            <a:fillRect/>
          </a:stretch>
        </p:blipFill>
        <p:spPr bwMode="auto">
          <a:xfrm>
            <a:off x="1691680" y="1844824"/>
            <a:ext cx="4568577" cy="33337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 Binding</a:t>
            </a:r>
            <a:endParaRPr lang="en-AU" dirty="0"/>
          </a:p>
        </p:txBody>
      </p:sp>
      <p:sp>
        <p:nvSpPr>
          <p:cNvPr id="3" name="Content Placeholder 2"/>
          <p:cNvSpPr>
            <a:spLocks noGrp="1"/>
          </p:cNvSpPr>
          <p:nvPr>
            <p:ph idx="1"/>
          </p:nvPr>
        </p:nvSpPr>
        <p:spPr/>
        <p:txBody>
          <a:bodyPr>
            <a:normAutofit fontScale="85000" lnSpcReduction="20000"/>
          </a:bodyPr>
          <a:lstStyle/>
          <a:p>
            <a:pPr>
              <a:buNone/>
            </a:pPr>
            <a:r>
              <a:rPr lang="en-AU" dirty="0" smtClean="0"/>
              <a:t>Instead of manually changing the text after a mouse click WPF can do it automatically</a:t>
            </a:r>
          </a:p>
          <a:p>
            <a:r>
              <a:rPr lang="en-AU" dirty="0" smtClean="0"/>
              <a:t>Almost everything can be data bound from setting the Text on a control, to its height, visibility, font, colour etc</a:t>
            </a:r>
          </a:p>
          <a:p>
            <a:r>
              <a:rPr lang="en-AU" dirty="0" smtClean="0"/>
              <a:t>Types</a:t>
            </a:r>
          </a:p>
          <a:p>
            <a:pPr lvl="1"/>
            <a:r>
              <a:rPr lang="en-AU" b="1" dirty="0" smtClean="0"/>
              <a:t>One Time </a:t>
            </a:r>
            <a:r>
              <a:rPr lang="en-AU" dirty="0" smtClean="0"/>
              <a:t>– Value is read off the object once when the Control is first created</a:t>
            </a:r>
          </a:p>
          <a:p>
            <a:pPr lvl="1"/>
            <a:r>
              <a:rPr lang="en-AU" b="1" dirty="0" smtClean="0"/>
              <a:t>One Way </a:t>
            </a:r>
            <a:r>
              <a:rPr lang="en-AU" dirty="0" smtClean="0"/>
              <a:t>– Value is read off the object each time it changes</a:t>
            </a:r>
          </a:p>
          <a:p>
            <a:pPr lvl="1"/>
            <a:r>
              <a:rPr lang="en-AU" b="1" dirty="0" smtClean="0"/>
              <a:t>Two Way </a:t>
            </a:r>
            <a:r>
              <a:rPr lang="en-AU" dirty="0" smtClean="0"/>
              <a:t>– Value that has been changed on the GUI is pushed to the object</a:t>
            </a:r>
          </a:p>
          <a:p>
            <a:pPr lvl="1"/>
            <a:r>
              <a:rPr lang="en-AU" b="1" dirty="0" smtClean="0"/>
              <a:t>One Way To Source </a:t>
            </a:r>
            <a:r>
              <a:rPr lang="en-AU" dirty="0" smtClean="0"/>
              <a:t>– GUI can change object, but object can’t change GUI</a:t>
            </a:r>
          </a:p>
          <a:p>
            <a:pPr>
              <a:buNone/>
            </a:pPr>
            <a:endParaRPr lang="en-AU" i="1" dirty="0" smtClean="0"/>
          </a:p>
          <a:p>
            <a:pPr>
              <a:buNone/>
            </a:pPr>
            <a:r>
              <a:rPr lang="en-AU" i="1" dirty="0" smtClean="0"/>
              <a:t>Only </a:t>
            </a:r>
            <a:r>
              <a:rPr lang="en-AU" i="1" dirty="0" smtClean="0"/>
              <a:t>works with Properties public fields can’t be bound 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 Binding example</a:t>
            </a:r>
            <a:endParaRPr lang="en-AU" dirty="0"/>
          </a:p>
        </p:txBody>
      </p:sp>
      <p:sp>
        <p:nvSpPr>
          <p:cNvPr id="5" name="Rectangle 4"/>
          <p:cNvSpPr/>
          <p:nvPr/>
        </p:nvSpPr>
        <p:spPr>
          <a:xfrm>
            <a:off x="467544" y="1988840"/>
            <a:ext cx="8208912" cy="3093154"/>
          </a:xfrm>
          <a:prstGeom prst="rect">
            <a:avLst/>
          </a:prstGeom>
        </p:spPr>
        <p:txBody>
          <a:bodyPr wrap="square">
            <a:spAutoFit/>
          </a:bodyPr>
          <a:lstStyle/>
          <a:p>
            <a:r>
              <a:rPr lang="en-AU" dirty="0" smtClean="0">
                <a:solidFill>
                  <a:srgbClr val="0000FF"/>
                </a:solidFill>
                <a:latin typeface="Consolas"/>
              </a:rPr>
              <a:t>&lt;</a:t>
            </a:r>
            <a:r>
              <a:rPr lang="en-AU" dirty="0" smtClean="0">
                <a:solidFill>
                  <a:srgbClr val="A31515"/>
                </a:solidFill>
                <a:latin typeface="Consolas"/>
              </a:rPr>
              <a:t>Window</a:t>
            </a:r>
            <a:r>
              <a:rPr lang="en-AU" dirty="0" smtClean="0">
                <a:solidFill>
                  <a:srgbClr val="FF0000"/>
                </a:solidFill>
                <a:latin typeface="Consolas"/>
              </a:rPr>
              <a:t> </a:t>
            </a:r>
            <a:r>
              <a:rPr lang="en-AU" sz="1100" dirty="0" smtClean="0">
                <a:solidFill>
                  <a:srgbClr val="FF0000"/>
                </a:solidFill>
                <a:latin typeface="Consolas"/>
              </a:rPr>
              <a:t>x</a:t>
            </a:r>
            <a:r>
              <a:rPr lang="en-AU" sz="1100" dirty="0" smtClean="0">
                <a:solidFill>
                  <a:srgbClr val="0000FF"/>
                </a:solidFill>
                <a:latin typeface="Consolas"/>
              </a:rPr>
              <a:t>:</a:t>
            </a:r>
            <a:r>
              <a:rPr lang="en-AU" sz="1100" dirty="0" smtClean="0">
                <a:solidFill>
                  <a:srgbClr val="FF0000"/>
                </a:solidFill>
                <a:latin typeface="Consolas"/>
              </a:rPr>
              <a:t>Class</a:t>
            </a:r>
            <a:r>
              <a:rPr lang="en-AU" sz="1100" dirty="0" smtClean="0">
                <a:solidFill>
                  <a:srgbClr val="0000FF"/>
                </a:solidFill>
                <a:latin typeface="Consolas"/>
              </a:rPr>
              <a:t>="</a:t>
            </a:r>
            <a:r>
              <a:rPr lang="en-AU" sz="1100" dirty="0" err="1" smtClean="0">
                <a:solidFill>
                  <a:srgbClr val="0000FF"/>
                </a:solidFill>
                <a:latin typeface="Consolas"/>
              </a:rPr>
              <a:t>SimpleDataBinding.MainWindow</a:t>
            </a:r>
            <a:r>
              <a:rPr lang="en-AU" sz="1100" dirty="0" smtClean="0">
                <a:solidFill>
                  <a:srgbClr val="0000FF"/>
                </a:solidFill>
                <a:latin typeface="Consolas"/>
              </a:rPr>
              <a:t>"</a:t>
            </a:r>
          </a:p>
          <a:p>
            <a:r>
              <a:rPr lang="en-AU" sz="1100" dirty="0" smtClean="0">
                <a:solidFill>
                  <a:srgbClr val="0000FF"/>
                </a:solidFill>
                <a:latin typeface="Consolas"/>
              </a:rPr>
              <a:t>       </a:t>
            </a:r>
            <a:r>
              <a:rPr lang="en-AU" sz="1100" dirty="0" smtClean="0">
                <a:solidFill>
                  <a:srgbClr val="FF0000"/>
                </a:solidFill>
                <a:latin typeface="Consolas"/>
              </a:rPr>
              <a:t> </a:t>
            </a:r>
            <a:r>
              <a:rPr lang="en-AU" sz="1100" dirty="0" err="1" smtClean="0">
                <a:solidFill>
                  <a:srgbClr val="FF0000"/>
                </a:solidFill>
                <a:latin typeface="Consolas"/>
              </a:rPr>
              <a:t>xmlns</a:t>
            </a:r>
            <a:r>
              <a:rPr lang="en-AU" sz="1100" dirty="0" smtClean="0">
                <a:solidFill>
                  <a:srgbClr val="0000FF"/>
                </a:solidFill>
                <a:latin typeface="Consolas"/>
              </a:rPr>
              <a:t>="http://schemas.microsoft.com/winfx/2006/xaml/presentation"</a:t>
            </a:r>
          </a:p>
          <a:p>
            <a:r>
              <a:rPr lang="en-AU" sz="1100" dirty="0" smtClean="0">
                <a:solidFill>
                  <a:srgbClr val="0000FF"/>
                </a:solidFill>
                <a:latin typeface="Consolas"/>
              </a:rPr>
              <a:t>       </a:t>
            </a:r>
            <a:r>
              <a:rPr lang="en-AU" sz="1100" dirty="0" smtClean="0">
                <a:solidFill>
                  <a:srgbClr val="FF0000"/>
                </a:solidFill>
                <a:latin typeface="Consolas"/>
              </a:rPr>
              <a:t> </a:t>
            </a:r>
            <a:r>
              <a:rPr lang="en-AU" sz="1100" dirty="0" err="1" smtClean="0">
                <a:solidFill>
                  <a:srgbClr val="FF0000"/>
                </a:solidFill>
                <a:latin typeface="Consolas"/>
              </a:rPr>
              <a:t>xmlns</a:t>
            </a:r>
            <a:r>
              <a:rPr lang="en-AU" sz="1100" dirty="0" err="1" smtClean="0">
                <a:solidFill>
                  <a:srgbClr val="0000FF"/>
                </a:solidFill>
                <a:latin typeface="Consolas"/>
              </a:rPr>
              <a:t>:</a:t>
            </a:r>
            <a:r>
              <a:rPr lang="en-AU" sz="1100" dirty="0" err="1" smtClean="0">
                <a:solidFill>
                  <a:srgbClr val="FF0000"/>
                </a:solidFill>
                <a:latin typeface="Consolas"/>
              </a:rPr>
              <a:t>x</a:t>
            </a:r>
            <a:r>
              <a:rPr lang="en-AU" sz="1100" dirty="0" smtClean="0">
                <a:solidFill>
                  <a:srgbClr val="0000FF"/>
                </a:solidFill>
                <a:latin typeface="Consolas"/>
              </a:rPr>
              <a:t>="http://schemas.microsoft.com/winfx/2006/xaml"</a:t>
            </a:r>
          </a:p>
          <a:p>
            <a:r>
              <a:rPr lang="en-AU" sz="1100" dirty="0" smtClean="0">
                <a:solidFill>
                  <a:srgbClr val="0000FF"/>
                </a:solidFill>
                <a:latin typeface="Consolas"/>
              </a:rPr>
              <a:t>       </a:t>
            </a:r>
            <a:r>
              <a:rPr lang="en-AU" sz="1100" dirty="0" smtClean="0">
                <a:solidFill>
                  <a:srgbClr val="FF0000"/>
                </a:solidFill>
                <a:latin typeface="Consolas"/>
              </a:rPr>
              <a:t> Title</a:t>
            </a:r>
            <a:r>
              <a:rPr lang="en-AU" sz="1100" dirty="0" smtClean="0">
                <a:solidFill>
                  <a:srgbClr val="0000FF"/>
                </a:solidFill>
                <a:latin typeface="Consolas"/>
              </a:rPr>
              <a:t>="</a:t>
            </a:r>
            <a:r>
              <a:rPr lang="en-AU" sz="1100" dirty="0" err="1" smtClean="0">
                <a:solidFill>
                  <a:srgbClr val="0000FF"/>
                </a:solidFill>
                <a:latin typeface="Consolas"/>
              </a:rPr>
              <a:t>MainWindow</a:t>
            </a:r>
            <a:r>
              <a:rPr lang="en-AU" sz="1100" dirty="0" smtClean="0">
                <a:solidFill>
                  <a:srgbClr val="0000FF"/>
                </a:solidFill>
                <a:latin typeface="Consolas"/>
              </a:rPr>
              <a:t>"</a:t>
            </a:r>
            <a:r>
              <a:rPr lang="en-AU" sz="1100" dirty="0" smtClean="0">
                <a:solidFill>
                  <a:srgbClr val="FF0000"/>
                </a:solidFill>
                <a:latin typeface="Consolas"/>
              </a:rPr>
              <a:t> Height</a:t>
            </a:r>
            <a:r>
              <a:rPr lang="en-AU" sz="1100" dirty="0" smtClean="0">
                <a:solidFill>
                  <a:srgbClr val="0000FF"/>
                </a:solidFill>
                <a:latin typeface="Consolas"/>
              </a:rPr>
              <a:t>="350"</a:t>
            </a:r>
            <a:r>
              <a:rPr lang="en-AU" sz="1100" dirty="0" smtClean="0">
                <a:solidFill>
                  <a:srgbClr val="FF0000"/>
                </a:solidFill>
                <a:latin typeface="Consolas"/>
              </a:rPr>
              <a:t> Width</a:t>
            </a:r>
            <a:r>
              <a:rPr lang="en-AU" sz="1100" dirty="0" smtClean="0">
                <a:solidFill>
                  <a:srgbClr val="0000FF"/>
                </a:solidFill>
                <a:latin typeface="Consolas"/>
              </a:rPr>
              <a:t>="525"&gt;</a:t>
            </a:r>
          </a:p>
          <a:p>
            <a:r>
              <a:rPr lang="en-AU" dirty="0" smtClean="0">
                <a:solidFill>
                  <a:srgbClr val="0000FF"/>
                </a:solidFill>
                <a:latin typeface="Consolas"/>
              </a:rPr>
              <a:t>&lt;</a:t>
            </a:r>
            <a:r>
              <a:rPr lang="en-AU" dirty="0" err="1" smtClean="0">
                <a:solidFill>
                  <a:srgbClr val="A31515"/>
                </a:solidFill>
                <a:latin typeface="Consolas"/>
              </a:rPr>
              <a:t>StackPanel</a:t>
            </a:r>
            <a:r>
              <a:rPr lang="en-AU" dirty="0" smtClean="0">
                <a:solidFill>
                  <a:srgbClr val="FF0000"/>
                </a:solidFill>
                <a:latin typeface="Consolas"/>
              </a:rPr>
              <a:t> Name</a:t>
            </a:r>
            <a:r>
              <a:rPr lang="en-AU" dirty="0" smtClean="0">
                <a:solidFill>
                  <a:srgbClr val="0000FF"/>
                </a:solidFill>
                <a:latin typeface="Consolas"/>
              </a:rPr>
              <a:t>="Panel"&gt;</a:t>
            </a:r>
          </a:p>
          <a:p>
            <a:pPr lvl="1"/>
            <a:r>
              <a:rPr lang="en-AU" dirty="0" smtClean="0">
                <a:solidFill>
                  <a:srgbClr val="0000FF"/>
                </a:solidFill>
                <a:latin typeface="Consolas"/>
              </a:rPr>
              <a:t>&lt;</a:t>
            </a:r>
            <a:r>
              <a:rPr lang="en-AU" dirty="0" err="1" smtClean="0">
                <a:solidFill>
                  <a:srgbClr val="A31515"/>
                </a:solidFill>
                <a:latin typeface="Consolas"/>
              </a:rPr>
              <a:t>TextBlock</a:t>
            </a:r>
            <a:r>
              <a:rPr lang="en-AU" dirty="0" smtClean="0">
                <a:solidFill>
                  <a:srgbClr val="FF0000"/>
                </a:solidFill>
                <a:latin typeface="Consolas"/>
              </a:rPr>
              <a:t> Text</a:t>
            </a:r>
            <a:r>
              <a:rPr lang="en-AU" dirty="0" smtClean="0">
                <a:solidFill>
                  <a:srgbClr val="0000FF"/>
                </a:solidFill>
                <a:latin typeface="Consolas"/>
              </a:rPr>
              <a:t>="{</a:t>
            </a:r>
            <a:r>
              <a:rPr lang="en-AU" dirty="0" smtClean="0">
                <a:solidFill>
                  <a:srgbClr val="A31515"/>
                </a:solidFill>
                <a:latin typeface="Consolas"/>
              </a:rPr>
              <a:t>Binding</a:t>
            </a:r>
            <a:r>
              <a:rPr lang="en-AU" dirty="0" smtClean="0">
                <a:solidFill>
                  <a:srgbClr val="FF0000"/>
                </a:solidFill>
                <a:latin typeface="Consolas"/>
              </a:rPr>
              <a:t> Path</a:t>
            </a:r>
            <a:r>
              <a:rPr lang="en-AU" dirty="0" smtClean="0">
                <a:solidFill>
                  <a:srgbClr val="0000FF"/>
                </a:solidFill>
                <a:latin typeface="Consolas"/>
              </a:rPr>
              <a:t>=</a:t>
            </a:r>
            <a:r>
              <a:rPr lang="en-AU" dirty="0" err="1" smtClean="0">
                <a:solidFill>
                  <a:srgbClr val="0000FF"/>
                </a:solidFill>
                <a:latin typeface="Consolas"/>
              </a:rPr>
              <a:t>Color</a:t>
            </a:r>
            <a:r>
              <a:rPr lang="en-AU" dirty="0" smtClean="0">
                <a:solidFill>
                  <a:srgbClr val="0000FF"/>
                </a:solidFill>
                <a:latin typeface="Consolas"/>
              </a:rPr>
              <a:t>}"</a:t>
            </a:r>
            <a:r>
              <a:rPr lang="en-AU" dirty="0" smtClean="0">
                <a:solidFill>
                  <a:srgbClr val="FF0000"/>
                </a:solidFill>
                <a:latin typeface="Consolas"/>
              </a:rPr>
              <a:t> Background</a:t>
            </a:r>
            <a:r>
              <a:rPr lang="en-AU" dirty="0" smtClean="0">
                <a:solidFill>
                  <a:srgbClr val="0000FF"/>
                </a:solidFill>
                <a:latin typeface="Consolas"/>
              </a:rPr>
              <a:t>="{</a:t>
            </a:r>
            <a:r>
              <a:rPr lang="en-AU" dirty="0" smtClean="0">
                <a:solidFill>
                  <a:srgbClr val="A31515"/>
                </a:solidFill>
                <a:latin typeface="Consolas"/>
              </a:rPr>
              <a:t>Binding</a:t>
            </a:r>
            <a:r>
              <a:rPr lang="en-AU" dirty="0" smtClean="0">
                <a:solidFill>
                  <a:srgbClr val="FF0000"/>
                </a:solidFill>
                <a:latin typeface="Consolas"/>
              </a:rPr>
              <a:t> Path</a:t>
            </a:r>
            <a:r>
              <a:rPr lang="en-AU" dirty="0" smtClean="0">
                <a:solidFill>
                  <a:srgbClr val="0000FF"/>
                </a:solidFill>
                <a:latin typeface="Consolas"/>
              </a:rPr>
              <a:t>=</a:t>
            </a:r>
            <a:r>
              <a:rPr lang="en-AU" dirty="0" err="1" smtClean="0">
                <a:solidFill>
                  <a:srgbClr val="0000FF"/>
                </a:solidFill>
                <a:latin typeface="Consolas"/>
              </a:rPr>
              <a:t>ColorBrush</a:t>
            </a:r>
            <a:r>
              <a:rPr lang="en-AU" dirty="0" smtClean="0">
                <a:solidFill>
                  <a:srgbClr val="0000FF"/>
                </a:solidFill>
                <a:latin typeface="Consolas"/>
              </a:rPr>
              <a:t>}"/&gt;</a:t>
            </a:r>
          </a:p>
          <a:p>
            <a:pPr lvl="1"/>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FF0000"/>
                </a:solidFill>
                <a:latin typeface="Consolas"/>
              </a:rPr>
              <a:t> Click</a:t>
            </a:r>
            <a:r>
              <a:rPr lang="en-AU" dirty="0" smtClean="0">
                <a:solidFill>
                  <a:srgbClr val="0000FF"/>
                </a:solidFill>
                <a:latin typeface="Consolas"/>
              </a:rPr>
              <a:t>="</a:t>
            </a:r>
            <a:r>
              <a:rPr lang="en-AU" dirty="0" err="1" smtClean="0">
                <a:solidFill>
                  <a:srgbClr val="0000FF"/>
                </a:solidFill>
                <a:latin typeface="Consolas"/>
              </a:rPr>
              <a:t>Green_Click</a:t>
            </a:r>
            <a:r>
              <a:rPr lang="en-AU" dirty="0" smtClean="0">
                <a:solidFill>
                  <a:srgbClr val="0000FF"/>
                </a:solidFill>
                <a:latin typeface="Consolas"/>
              </a:rPr>
              <a:t>"&gt;</a:t>
            </a:r>
            <a:r>
              <a:rPr lang="en-AU" dirty="0" smtClean="0">
                <a:solidFill>
                  <a:srgbClr val="A31515"/>
                </a:solidFill>
                <a:latin typeface="Consolas"/>
              </a:rPr>
              <a:t>Make Green</a:t>
            </a:r>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0000FF"/>
                </a:solidFill>
                <a:latin typeface="Consolas"/>
              </a:rPr>
              <a:t>&gt;</a:t>
            </a:r>
          </a:p>
          <a:p>
            <a:pPr lvl="1"/>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FF0000"/>
                </a:solidFill>
                <a:latin typeface="Consolas"/>
              </a:rPr>
              <a:t> Click</a:t>
            </a:r>
            <a:r>
              <a:rPr lang="en-AU" dirty="0" smtClean="0">
                <a:solidFill>
                  <a:srgbClr val="0000FF"/>
                </a:solidFill>
                <a:latin typeface="Consolas"/>
              </a:rPr>
              <a:t>="</a:t>
            </a:r>
            <a:r>
              <a:rPr lang="en-AU" dirty="0" err="1" smtClean="0">
                <a:solidFill>
                  <a:srgbClr val="0000FF"/>
                </a:solidFill>
                <a:latin typeface="Consolas"/>
              </a:rPr>
              <a:t>Blue_Click</a:t>
            </a:r>
            <a:r>
              <a:rPr lang="en-AU" dirty="0" smtClean="0">
                <a:solidFill>
                  <a:srgbClr val="0000FF"/>
                </a:solidFill>
                <a:latin typeface="Consolas"/>
              </a:rPr>
              <a:t>"&gt;</a:t>
            </a:r>
            <a:r>
              <a:rPr lang="en-AU" dirty="0" smtClean="0">
                <a:solidFill>
                  <a:srgbClr val="A31515"/>
                </a:solidFill>
                <a:latin typeface="Consolas"/>
              </a:rPr>
              <a:t>Make Blue</a:t>
            </a:r>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0000FF"/>
                </a:solidFill>
                <a:latin typeface="Consolas"/>
              </a:rPr>
              <a:t>&gt;</a:t>
            </a:r>
          </a:p>
          <a:p>
            <a:pPr lvl="1"/>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FF0000"/>
                </a:solidFill>
                <a:latin typeface="Consolas"/>
              </a:rPr>
              <a:t> Click</a:t>
            </a:r>
            <a:r>
              <a:rPr lang="en-AU" dirty="0" smtClean="0">
                <a:solidFill>
                  <a:srgbClr val="0000FF"/>
                </a:solidFill>
                <a:latin typeface="Consolas"/>
              </a:rPr>
              <a:t>="</a:t>
            </a:r>
            <a:r>
              <a:rPr lang="en-AU" dirty="0" err="1" smtClean="0">
                <a:solidFill>
                  <a:srgbClr val="0000FF"/>
                </a:solidFill>
                <a:latin typeface="Consolas"/>
              </a:rPr>
              <a:t>Red_Click</a:t>
            </a:r>
            <a:r>
              <a:rPr lang="en-AU" dirty="0" smtClean="0">
                <a:solidFill>
                  <a:srgbClr val="0000FF"/>
                </a:solidFill>
                <a:latin typeface="Consolas"/>
              </a:rPr>
              <a:t>"&gt;</a:t>
            </a:r>
            <a:r>
              <a:rPr lang="en-AU" dirty="0" smtClean="0">
                <a:solidFill>
                  <a:srgbClr val="A31515"/>
                </a:solidFill>
                <a:latin typeface="Consolas"/>
              </a:rPr>
              <a:t>Make Red</a:t>
            </a:r>
            <a:r>
              <a:rPr lang="en-AU" dirty="0" smtClean="0">
                <a:solidFill>
                  <a:srgbClr val="0000FF"/>
                </a:solidFill>
                <a:latin typeface="Consolas"/>
              </a:rPr>
              <a:t>&lt;/</a:t>
            </a:r>
            <a:r>
              <a:rPr lang="en-AU" dirty="0" smtClean="0">
                <a:solidFill>
                  <a:srgbClr val="A31515"/>
                </a:solidFill>
                <a:latin typeface="Consolas"/>
              </a:rPr>
              <a:t>Button</a:t>
            </a:r>
            <a:r>
              <a:rPr lang="en-AU" dirty="0" smtClean="0">
                <a:solidFill>
                  <a:srgbClr val="0000FF"/>
                </a:solidFill>
                <a:latin typeface="Consolas"/>
              </a:rPr>
              <a:t>&gt;</a:t>
            </a:r>
          </a:p>
          <a:p>
            <a:r>
              <a:rPr lang="en-AU" dirty="0" smtClean="0">
                <a:solidFill>
                  <a:srgbClr val="0000FF"/>
                </a:solidFill>
                <a:latin typeface="Consolas"/>
              </a:rPr>
              <a:t>&lt;/</a:t>
            </a:r>
            <a:r>
              <a:rPr lang="en-AU" dirty="0" err="1" smtClean="0">
                <a:solidFill>
                  <a:srgbClr val="A31515"/>
                </a:solidFill>
                <a:latin typeface="Consolas"/>
              </a:rPr>
              <a:t>StackPanel</a:t>
            </a:r>
            <a:r>
              <a:rPr lang="en-AU" dirty="0" smtClean="0">
                <a:solidFill>
                  <a:srgbClr val="0000FF"/>
                </a:solidFill>
                <a:latin typeface="Consolas"/>
              </a:rPr>
              <a:t>&gt;</a:t>
            </a:r>
          </a:p>
          <a:p>
            <a:r>
              <a:rPr lang="en-AU" dirty="0" smtClean="0">
                <a:solidFill>
                  <a:srgbClr val="0000FF"/>
                </a:solidFill>
                <a:latin typeface="Consolas"/>
              </a:rPr>
              <a:t>&lt;/</a:t>
            </a:r>
            <a:r>
              <a:rPr lang="en-AU" dirty="0" smtClean="0">
                <a:solidFill>
                  <a:srgbClr val="A31515"/>
                </a:solidFill>
                <a:latin typeface="Consolas"/>
              </a:rPr>
              <a:t>Window</a:t>
            </a:r>
            <a:r>
              <a:rPr lang="en-AU" dirty="0" smtClean="0">
                <a:solidFill>
                  <a:srgbClr val="0000FF"/>
                </a:solidFill>
                <a:latin typeface="Consolas"/>
              </a:rPr>
              <a:t>&gt;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764703"/>
            <a:ext cx="8208912" cy="5339923"/>
          </a:xfrm>
          <a:prstGeom prst="rect">
            <a:avLst/>
          </a:prstGeom>
        </p:spPr>
        <p:txBody>
          <a:bodyPr wrap="square">
            <a:spAutoFit/>
          </a:bodyPr>
          <a:lstStyle/>
          <a:p>
            <a:r>
              <a:rPr lang="en-AU" sz="1100" dirty="0" smtClean="0">
                <a:solidFill>
                  <a:srgbClr val="0000FF"/>
                </a:solidFill>
                <a:latin typeface="Consolas"/>
              </a:rPr>
              <a:t>public partial class </a:t>
            </a:r>
            <a:r>
              <a:rPr lang="en-AU" sz="1100" dirty="0" err="1" smtClean="0">
                <a:solidFill>
                  <a:srgbClr val="2B91AF"/>
                </a:solidFill>
                <a:latin typeface="Consolas"/>
              </a:rPr>
              <a:t>MainWindow</a:t>
            </a:r>
            <a:r>
              <a:rPr lang="en-AU" sz="1100" dirty="0" smtClean="0">
                <a:solidFill>
                  <a:srgbClr val="2B91AF"/>
                </a:solidFill>
                <a:latin typeface="Consolas"/>
              </a:rPr>
              <a:t> : Window</a:t>
            </a:r>
          </a:p>
          <a:p>
            <a:r>
              <a:rPr lang="en-AU" sz="1100" dirty="0" smtClean="0">
                <a:solidFill>
                  <a:srgbClr val="2B91AF"/>
                </a:solidFill>
                <a:latin typeface="Consolas"/>
              </a:rPr>
              <a:t>{</a:t>
            </a:r>
          </a:p>
          <a:p>
            <a:pPr lvl="1"/>
            <a:r>
              <a:rPr lang="en-AU" sz="1100" dirty="0" smtClean="0">
                <a:solidFill>
                  <a:srgbClr val="0000FF"/>
                </a:solidFill>
                <a:latin typeface="Consolas"/>
              </a:rPr>
              <a:t>public </a:t>
            </a:r>
            <a:r>
              <a:rPr lang="en-AU" sz="1100" dirty="0" err="1" smtClean="0">
                <a:solidFill>
                  <a:srgbClr val="0000FF"/>
                </a:solidFill>
                <a:latin typeface="Consolas"/>
              </a:rPr>
              <a:t>MainWindow</a:t>
            </a:r>
            <a:r>
              <a:rPr lang="en-AU" sz="1100" dirty="0" smtClean="0">
                <a:solidFill>
                  <a:srgbClr val="0000FF"/>
                </a:solidFill>
                <a:latin typeface="Consolas"/>
              </a:rPr>
              <a:t>()</a:t>
            </a:r>
          </a:p>
          <a:p>
            <a:pPr lvl="1"/>
            <a:r>
              <a:rPr lang="en-AU" sz="1100" dirty="0" smtClean="0">
                <a:solidFill>
                  <a:srgbClr val="0000FF"/>
                </a:solidFill>
                <a:latin typeface="Consolas"/>
              </a:rPr>
              <a:t>{</a:t>
            </a:r>
          </a:p>
          <a:p>
            <a:pPr lvl="2"/>
            <a:r>
              <a:rPr lang="en-AU" sz="1100" dirty="0" err="1" smtClean="0">
                <a:solidFill>
                  <a:srgbClr val="0000FF"/>
                </a:solidFill>
                <a:latin typeface="Consolas"/>
              </a:rPr>
              <a:t>Color</a:t>
            </a:r>
            <a:r>
              <a:rPr lang="en-AU" sz="1100" dirty="0" smtClean="0">
                <a:solidFill>
                  <a:srgbClr val="0000FF"/>
                </a:solidFill>
                <a:latin typeface="Consolas"/>
              </a:rPr>
              <a:t> = </a:t>
            </a:r>
            <a:r>
              <a:rPr lang="en-AU" sz="1100" dirty="0" err="1" smtClean="0">
                <a:solidFill>
                  <a:srgbClr val="2B91AF"/>
                </a:solidFill>
                <a:latin typeface="Consolas"/>
              </a:rPr>
              <a:t>Colors.Purple</a:t>
            </a:r>
            <a:r>
              <a:rPr lang="en-AU" sz="1100" dirty="0" smtClean="0">
                <a:solidFill>
                  <a:srgbClr val="2B91AF"/>
                </a:solidFill>
                <a:latin typeface="Consolas"/>
              </a:rPr>
              <a:t>;</a:t>
            </a:r>
          </a:p>
          <a:p>
            <a:pPr lvl="2"/>
            <a:endParaRPr lang="en-AU" sz="1100" dirty="0" smtClean="0">
              <a:solidFill>
                <a:srgbClr val="2B91AF"/>
              </a:solidFill>
              <a:latin typeface="Consolas"/>
            </a:endParaRPr>
          </a:p>
          <a:p>
            <a:pPr lvl="2"/>
            <a:r>
              <a:rPr lang="en-AU" sz="1100" dirty="0" err="1" smtClean="0">
                <a:solidFill>
                  <a:srgbClr val="2B91AF"/>
                </a:solidFill>
                <a:latin typeface="Consolas"/>
              </a:rPr>
              <a:t>DataContext</a:t>
            </a:r>
            <a:r>
              <a:rPr lang="en-AU" sz="1100" dirty="0" smtClean="0">
                <a:solidFill>
                  <a:srgbClr val="2B91AF"/>
                </a:solidFill>
                <a:latin typeface="Consolas"/>
              </a:rPr>
              <a:t> = </a:t>
            </a:r>
            <a:r>
              <a:rPr lang="en-AU" sz="1100" dirty="0" smtClean="0">
                <a:solidFill>
                  <a:srgbClr val="0000FF"/>
                </a:solidFill>
                <a:latin typeface="Consolas"/>
              </a:rPr>
              <a:t>this;</a:t>
            </a:r>
          </a:p>
          <a:p>
            <a:pPr lvl="2"/>
            <a:r>
              <a:rPr lang="en-AU" sz="1100" dirty="0" err="1" smtClean="0">
                <a:solidFill>
                  <a:srgbClr val="0000FF"/>
                </a:solidFill>
                <a:latin typeface="Consolas"/>
              </a:rPr>
              <a:t>InitializeComponent</a:t>
            </a:r>
            <a:r>
              <a:rPr lang="en-AU" sz="1100" dirty="0" smtClean="0">
                <a:solidFill>
                  <a:srgbClr val="0000FF"/>
                </a:solidFill>
                <a:latin typeface="Consolas"/>
              </a:rPr>
              <a:t>();</a:t>
            </a:r>
          </a:p>
          <a:p>
            <a:pPr lvl="1"/>
            <a:r>
              <a:rPr lang="en-AU" sz="1100" dirty="0" smtClean="0">
                <a:solidFill>
                  <a:srgbClr val="0000FF"/>
                </a:solidFill>
                <a:latin typeface="Consolas"/>
              </a:rPr>
              <a:t>}</a:t>
            </a:r>
          </a:p>
          <a:p>
            <a:pPr lvl="1"/>
            <a:endParaRPr lang="en-AU" sz="1100" dirty="0" smtClean="0">
              <a:solidFill>
                <a:srgbClr val="0000FF"/>
              </a:solidFill>
              <a:latin typeface="Consolas"/>
            </a:endParaRPr>
          </a:p>
          <a:p>
            <a:pPr lvl="1"/>
            <a:r>
              <a:rPr lang="en-AU" sz="1100" dirty="0" smtClean="0">
                <a:solidFill>
                  <a:srgbClr val="0000FF"/>
                </a:solidFill>
                <a:latin typeface="Consolas"/>
              </a:rPr>
              <a:t>private void </a:t>
            </a:r>
            <a:r>
              <a:rPr lang="en-AU" sz="1100" dirty="0" err="1" smtClean="0">
                <a:solidFill>
                  <a:srgbClr val="0000FF"/>
                </a:solidFill>
                <a:latin typeface="Consolas"/>
              </a:rPr>
              <a:t>Green_Click</a:t>
            </a:r>
            <a:r>
              <a:rPr lang="en-AU" sz="1100" dirty="0" smtClean="0">
                <a:solidFill>
                  <a:srgbClr val="0000FF"/>
                </a:solidFill>
                <a:latin typeface="Consolas"/>
              </a:rPr>
              <a:t>(object sender, </a:t>
            </a:r>
            <a:r>
              <a:rPr lang="en-AU" sz="1100" dirty="0" err="1" smtClean="0">
                <a:solidFill>
                  <a:srgbClr val="2B91AF"/>
                </a:solidFill>
                <a:latin typeface="Consolas"/>
              </a:rPr>
              <a:t>RoutedEventArgs</a:t>
            </a:r>
            <a:r>
              <a:rPr lang="en-AU" sz="1100" dirty="0" smtClean="0">
                <a:solidFill>
                  <a:srgbClr val="2B91AF"/>
                </a:solidFill>
                <a:latin typeface="Consolas"/>
              </a:rPr>
              <a:t> e)</a:t>
            </a:r>
          </a:p>
          <a:p>
            <a:pPr lvl="1"/>
            <a:r>
              <a:rPr lang="en-AU" sz="1100" dirty="0" smtClean="0">
                <a:solidFill>
                  <a:srgbClr val="2B91AF"/>
                </a:solidFill>
                <a:latin typeface="Consolas"/>
              </a:rPr>
              <a:t>{</a:t>
            </a:r>
          </a:p>
          <a:p>
            <a:pPr lvl="1"/>
            <a:r>
              <a:rPr lang="en-AU" sz="1100" dirty="0" smtClean="0">
                <a:solidFill>
                  <a:srgbClr val="2B91AF"/>
                </a:solidFill>
                <a:latin typeface="Consolas"/>
              </a:rPr>
              <a:t>	</a:t>
            </a:r>
            <a:r>
              <a:rPr lang="en-AU" sz="1100" dirty="0" err="1" smtClean="0">
                <a:solidFill>
                  <a:srgbClr val="2B91AF"/>
                </a:solidFill>
                <a:latin typeface="Consolas"/>
              </a:rPr>
              <a:t>Color</a:t>
            </a:r>
            <a:r>
              <a:rPr lang="en-AU" sz="1100" dirty="0" smtClean="0">
                <a:solidFill>
                  <a:srgbClr val="2B91AF"/>
                </a:solidFill>
                <a:latin typeface="Consolas"/>
              </a:rPr>
              <a:t> = </a:t>
            </a:r>
            <a:r>
              <a:rPr lang="en-AU" sz="1100" dirty="0" err="1" smtClean="0">
                <a:solidFill>
                  <a:srgbClr val="2B91AF"/>
                </a:solidFill>
                <a:latin typeface="Consolas"/>
              </a:rPr>
              <a:t>Colors.Green</a:t>
            </a:r>
            <a:r>
              <a:rPr lang="en-AU" sz="1100" dirty="0" smtClean="0">
                <a:solidFill>
                  <a:srgbClr val="2B91AF"/>
                </a:solidFill>
                <a:latin typeface="Consolas"/>
              </a:rPr>
              <a:t>;</a:t>
            </a:r>
          </a:p>
          <a:p>
            <a:pPr lvl="1"/>
            <a:r>
              <a:rPr lang="en-AU" sz="1100" dirty="0" smtClean="0">
                <a:solidFill>
                  <a:srgbClr val="2B91AF"/>
                </a:solidFill>
                <a:latin typeface="Consolas"/>
              </a:rPr>
              <a:t>}</a:t>
            </a:r>
          </a:p>
          <a:p>
            <a:pPr lvl="1"/>
            <a:endParaRPr lang="en-AU" sz="1100" dirty="0" smtClean="0">
              <a:solidFill>
                <a:srgbClr val="2B91AF"/>
              </a:solidFill>
              <a:latin typeface="Consolas"/>
            </a:endParaRPr>
          </a:p>
          <a:p>
            <a:pPr lvl="1"/>
            <a:r>
              <a:rPr lang="en-AU" sz="1100" dirty="0" smtClean="0">
                <a:solidFill>
                  <a:srgbClr val="0000FF"/>
                </a:solidFill>
                <a:latin typeface="Consolas"/>
              </a:rPr>
              <a:t>private void </a:t>
            </a:r>
            <a:r>
              <a:rPr lang="en-AU" sz="1100" dirty="0" err="1" smtClean="0">
                <a:solidFill>
                  <a:srgbClr val="0000FF"/>
                </a:solidFill>
                <a:latin typeface="Consolas"/>
              </a:rPr>
              <a:t>Blue_Click</a:t>
            </a:r>
            <a:r>
              <a:rPr lang="en-AU" sz="1100" dirty="0" smtClean="0">
                <a:solidFill>
                  <a:srgbClr val="0000FF"/>
                </a:solidFill>
                <a:latin typeface="Consolas"/>
              </a:rPr>
              <a:t>(object sender, </a:t>
            </a:r>
            <a:r>
              <a:rPr lang="en-AU" sz="1100" dirty="0" err="1" smtClean="0">
                <a:solidFill>
                  <a:srgbClr val="2B91AF"/>
                </a:solidFill>
                <a:latin typeface="Consolas"/>
              </a:rPr>
              <a:t>RoutedEventArgs</a:t>
            </a:r>
            <a:r>
              <a:rPr lang="en-AU" sz="1100" dirty="0" smtClean="0">
                <a:solidFill>
                  <a:srgbClr val="2B91AF"/>
                </a:solidFill>
                <a:latin typeface="Consolas"/>
              </a:rPr>
              <a:t> e)</a:t>
            </a:r>
          </a:p>
          <a:p>
            <a:pPr lvl="1"/>
            <a:r>
              <a:rPr lang="en-AU" sz="1100" dirty="0" smtClean="0">
                <a:solidFill>
                  <a:srgbClr val="2B91AF"/>
                </a:solidFill>
                <a:latin typeface="Consolas"/>
              </a:rPr>
              <a:t>{</a:t>
            </a:r>
          </a:p>
          <a:p>
            <a:pPr lvl="1"/>
            <a:r>
              <a:rPr lang="en-AU" sz="1100" dirty="0" smtClean="0">
                <a:solidFill>
                  <a:srgbClr val="2B91AF"/>
                </a:solidFill>
                <a:latin typeface="Consolas"/>
              </a:rPr>
              <a:t>	</a:t>
            </a:r>
            <a:r>
              <a:rPr lang="en-AU" sz="1100" dirty="0" err="1" smtClean="0">
                <a:solidFill>
                  <a:srgbClr val="2B91AF"/>
                </a:solidFill>
                <a:latin typeface="Consolas"/>
              </a:rPr>
              <a:t>Color</a:t>
            </a:r>
            <a:r>
              <a:rPr lang="en-AU" sz="1100" dirty="0" smtClean="0">
                <a:solidFill>
                  <a:srgbClr val="2B91AF"/>
                </a:solidFill>
                <a:latin typeface="Consolas"/>
              </a:rPr>
              <a:t> = </a:t>
            </a:r>
            <a:r>
              <a:rPr lang="en-AU" sz="1100" dirty="0" err="1" smtClean="0">
                <a:solidFill>
                  <a:srgbClr val="2B91AF"/>
                </a:solidFill>
                <a:latin typeface="Consolas"/>
              </a:rPr>
              <a:t>Colors.Blue</a:t>
            </a:r>
            <a:r>
              <a:rPr lang="en-AU" sz="1100" dirty="0" smtClean="0">
                <a:solidFill>
                  <a:srgbClr val="2B91AF"/>
                </a:solidFill>
                <a:latin typeface="Consolas"/>
              </a:rPr>
              <a:t>;</a:t>
            </a:r>
          </a:p>
          <a:p>
            <a:pPr lvl="1"/>
            <a:r>
              <a:rPr lang="en-AU" sz="1100" dirty="0" smtClean="0">
                <a:solidFill>
                  <a:srgbClr val="2B91AF"/>
                </a:solidFill>
                <a:latin typeface="Consolas"/>
              </a:rPr>
              <a:t>}</a:t>
            </a:r>
          </a:p>
          <a:p>
            <a:pPr lvl="1"/>
            <a:endParaRPr lang="en-AU" sz="1100" dirty="0" smtClean="0">
              <a:solidFill>
                <a:srgbClr val="2B91AF"/>
              </a:solidFill>
              <a:latin typeface="Consolas"/>
            </a:endParaRPr>
          </a:p>
          <a:p>
            <a:pPr lvl="1"/>
            <a:r>
              <a:rPr lang="en-AU" sz="1100" dirty="0" smtClean="0">
                <a:solidFill>
                  <a:srgbClr val="0000FF"/>
                </a:solidFill>
                <a:latin typeface="Consolas"/>
              </a:rPr>
              <a:t>private void </a:t>
            </a:r>
            <a:r>
              <a:rPr lang="en-AU" sz="1100" dirty="0" err="1" smtClean="0">
                <a:solidFill>
                  <a:srgbClr val="0000FF"/>
                </a:solidFill>
                <a:latin typeface="Consolas"/>
              </a:rPr>
              <a:t>Red_Click</a:t>
            </a:r>
            <a:r>
              <a:rPr lang="en-AU" sz="1100" dirty="0" smtClean="0">
                <a:solidFill>
                  <a:srgbClr val="0000FF"/>
                </a:solidFill>
                <a:latin typeface="Consolas"/>
              </a:rPr>
              <a:t>(object sender, </a:t>
            </a:r>
            <a:r>
              <a:rPr lang="en-AU" sz="1100" dirty="0" err="1" smtClean="0">
                <a:solidFill>
                  <a:srgbClr val="2B91AF"/>
                </a:solidFill>
                <a:latin typeface="Consolas"/>
              </a:rPr>
              <a:t>RoutedEventArgs</a:t>
            </a:r>
            <a:r>
              <a:rPr lang="en-AU" sz="1100" dirty="0" smtClean="0">
                <a:solidFill>
                  <a:srgbClr val="2B91AF"/>
                </a:solidFill>
                <a:latin typeface="Consolas"/>
              </a:rPr>
              <a:t> e)</a:t>
            </a:r>
          </a:p>
          <a:p>
            <a:pPr lvl="1"/>
            <a:r>
              <a:rPr lang="en-AU" sz="1100" dirty="0" smtClean="0">
                <a:solidFill>
                  <a:srgbClr val="2B91AF"/>
                </a:solidFill>
                <a:latin typeface="Consolas"/>
              </a:rPr>
              <a:t>{</a:t>
            </a:r>
          </a:p>
          <a:p>
            <a:pPr lvl="1"/>
            <a:r>
              <a:rPr lang="en-AU" sz="1100" dirty="0" smtClean="0">
                <a:solidFill>
                  <a:srgbClr val="2B91AF"/>
                </a:solidFill>
                <a:latin typeface="Consolas"/>
              </a:rPr>
              <a:t>	</a:t>
            </a:r>
            <a:r>
              <a:rPr lang="en-AU" sz="1100" dirty="0" err="1" smtClean="0">
                <a:solidFill>
                  <a:srgbClr val="2B91AF"/>
                </a:solidFill>
                <a:latin typeface="Consolas"/>
              </a:rPr>
              <a:t>Color</a:t>
            </a:r>
            <a:r>
              <a:rPr lang="en-AU" sz="1100" dirty="0" smtClean="0">
                <a:solidFill>
                  <a:srgbClr val="2B91AF"/>
                </a:solidFill>
                <a:latin typeface="Consolas"/>
              </a:rPr>
              <a:t> = </a:t>
            </a:r>
            <a:r>
              <a:rPr lang="en-AU" sz="1100" dirty="0" err="1" smtClean="0">
                <a:solidFill>
                  <a:srgbClr val="2B91AF"/>
                </a:solidFill>
                <a:latin typeface="Consolas"/>
              </a:rPr>
              <a:t>Colors.Red</a:t>
            </a:r>
            <a:r>
              <a:rPr lang="en-AU" sz="1100" dirty="0" smtClean="0">
                <a:solidFill>
                  <a:srgbClr val="2B91AF"/>
                </a:solidFill>
                <a:latin typeface="Consolas"/>
              </a:rPr>
              <a:t>;</a:t>
            </a:r>
          </a:p>
          <a:p>
            <a:pPr lvl="1"/>
            <a:r>
              <a:rPr lang="en-AU" sz="1100" dirty="0" smtClean="0">
                <a:solidFill>
                  <a:srgbClr val="2B91AF"/>
                </a:solidFill>
                <a:latin typeface="Consolas"/>
              </a:rPr>
              <a:t>}</a:t>
            </a:r>
          </a:p>
          <a:p>
            <a:pPr lvl="1"/>
            <a:endParaRPr lang="en-AU" sz="1100" dirty="0" smtClean="0">
              <a:solidFill>
                <a:srgbClr val="2B91AF"/>
              </a:solidFill>
              <a:latin typeface="Consolas"/>
            </a:endParaRPr>
          </a:p>
          <a:p>
            <a:pPr lvl="1"/>
            <a:r>
              <a:rPr lang="en-AU" sz="1100" dirty="0" smtClean="0">
                <a:solidFill>
                  <a:srgbClr val="0000FF"/>
                </a:solidFill>
                <a:latin typeface="Consolas"/>
              </a:rPr>
              <a:t>public </a:t>
            </a:r>
            <a:r>
              <a:rPr lang="en-AU" sz="1100" dirty="0" err="1" smtClean="0">
                <a:solidFill>
                  <a:srgbClr val="2B91AF"/>
                </a:solidFill>
                <a:latin typeface="Consolas"/>
              </a:rPr>
              <a:t>Color</a:t>
            </a:r>
            <a:r>
              <a:rPr lang="en-AU" sz="1100" dirty="0" smtClean="0">
                <a:solidFill>
                  <a:srgbClr val="2B91AF"/>
                </a:solidFill>
                <a:latin typeface="Consolas"/>
              </a:rPr>
              <a:t> </a:t>
            </a:r>
            <a:r>
              <a:rPr lang="en-AU" sz="1100" dirty="0" err="1" smtClean="0">
                <a:solidFill>
                  <a:srgbClr val="2B91AF"/>
                </a:solidFill>
                <a:latin typeface="Consolas"/>
              </a:rPr>
              <a:t>Color</a:t>
            </a:r>
            <a:r>
              <a:rPr lang="en-AU" sz="1100" dirty="0" smtClean="0">
                <a:solidFill>
                  <a:srgbClr val="2B91AF"/>
                </a:solidFill>
                <a:latin typeface="Consolas"/>
              </a:rPr>
              <a:t> { </a:t>
            </a:r>
            <a:r>
              <a:rPr lang="en-AU" sz="1100" dirty="0" smtClean="0">
                <a:solidFill>
                  <a:srgbClr val="0000FF"/>
                </a:solidFill>
                <a:latin typeface="Consolas"/>
              </a:rPr>
              <a:t>get; set; }</a:t>
            </a:r>
          </a:p>
          <a:p>
            <a:pPr lvl="1"/>
            <a:r>
              <a:rPr lang="en-AU" sz="1100" dirty="0" smtClean="0">
                <a:solidFill>
                  <a:srgbClr val="0000FF"/>
                </a:solidFill>
                <a:latin typeface="Consolas"/>
              </a:rPr>
              <a:t>public </a:t>
            </a:r>
            <a:r>
              <a:rPr lang="en-AU" sz="1100" dirty="0" smtClean="0">
                <a:solidFill>
                  <a:srgbClr val="2B91AF"/>
                </a:solidFill>
                <a:latin typeface="Consolas"/>
              </a:rPr>
              <a:t>Brush </a:t>
            </a:r>
            <a:r>
              <a:rPr lang="en-AU" sz="1100" dirty="0" err="1" smtClean="0">
                <a:solidFill>
                  <a:srgbClr val="2B91AF"/>
                </a:solidFill>
                <a:latin typeface="Consolas"/>
              </a:rPr>
              <a:t>ColorBrush</a:t>
            </a:r>
            <a:endParaRPr lang="en-AU" sz="1100" dirty="0" smtClean="0">
              <a:solidFill>
                <a:srgbClr val="2B91AF"/>
              </a:solidFill>
              <a:latin typeface="Consolas"/>
            </a:endParaRPr>
          </a:p>
          <a:p>
            <a:pPr lvl="1"/>
            <a:r>
              <a:rPr lang="en-AU" sz="1100" dirty="0" smtClean="0">
                <a:solidFill>
                  <a:srgbClr val="2B91AF"/>
                </a:solidFill>
                <a:latin typeface="Consolas"/>
              </a:rPr>
              <a:t>{</a:t>
            </a:r>
          </a:p>
          <a:p>
            <a:pPr lvl="1"/>
            <a:r>
              <a:rPr lang="en-AU" sz="1100" dirty="0" smtClean="0">
                <a:solidFill>
                  <a:srgbClr val="0000FF"/>
                </a:solidFill>
                <a:latin typeface="Consolas"/>
              </a:rPr>
              <a:t>get { return new </a:t>
            </a:r>
            <a:r>
              <a:rPr lang="en-AU" sz="1100" dirty="0" err="1" smtClean="0">
                <a:solidFill>
                  <a:srgbClr val="2B91AF"/>
                </a:solidFill>
                <a:latin typeface="Consolas"/>
              </a:rPr>
              <a:t>SolidColorBrush</a:t>
            </a:r>
            <a:r>
              <a:rPr lang="en-AU" sz="1100" dirty="0" smtClean="0">
                <a:solidFill>
                  <a:srgbClr val="2B91AF"/>
                </a:solidFill>
                <a:latin typeface="Consolas"/>
              </a:rPr>
              <a:t>(</a:t>
            </a:r>
            <a:r>
              <a:rPr lang="en-AU" sz="1100" dirty="0" err="1" smtClean="0">
                <a:solidFill>
                  <a:srgbClr val="2B91AF"/>
                </a:solidFill>
                <a:latin typeface="Consolas"/>
              </a:rPr>
              <a:t>Color</a:t>
            </a:r>
            <a:r>
              <a:rPr lang="en-AU" sz="1100" dirty="0" smtClean="0">
                <a:solidFill>
                  <a:srgbClr val="2B91AF"/>
                </a:solidFill>
                <a:latin typeface="Consolas"/>
              </a:rPr>
              <a:t>); }</a:t>
            </a:r>
          </a:p>
          <a:p>
            <a:pPr lvl="1"/>
            <a:r>
              <a:rPr lang="en-AU" sz="1100" dirty="0" smtClean="0">
                <a:solidFill>
                  <a:srgbClr val="2B91AF"/>
                </a:solidFill>
                <a:latin typeface="Consolas"/>
              </a:rPr>
              <a:t>}</a:t>
            </a:r>
          </a:p>
          <a:p>
            <a:r>
              <a:rPr lang="en-AU" sz="1100" dirty="0" smtClean="0">
                <a:solidFill>
                  <a:srgbClr val="2B91AF"/>
                </a:solidFill>
                <a:latin typeface="Consolas"/>
              </a:rPr>
              <a:t>}</a:t>
            </a:r>
            <a:endParaRPr lang="en-AU" sz="1100" dirty="0" smtClean="0">
              <a:solidFill>
                <a:srgbClr val="2B91AF"/>
              </a:solidFill>
              <a:latin typeface="Consola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Kinda</a:t>
            </a:r>
            <a:r>
              <a:rPr lang="en-AU" dirty="0" smtClean="0"/>
              <a:t> Works</a:t>
            </a:r>
            <a:endParaRPr lang="en-AU" dirty="0"/>
          </a:p>
        </p:txBody>
      </p:sp>
      <p:sp>
        <p:nvSpPr>
          <p:cNvPr id="3" name="Content Placeholder 2"/>
          <p:cNvSpPr>
            <a:spLocks noGrp="1"/>
          </p:cNvSpPr>
          <p:nvPr>
            <p:ph idx="1"/>
          </p:nvPr>
        </p:nvSpPr>
        <p:spPr>
          <a:xfrm>
            <a:off x="457200" y="1935480"/>
            <a:ext cx="3322712" cy="4389120"/>
          </a:xfrm>
        </p:spPr>
        <p:txBody>
          <a:bodyPr/>
          <a:lstStyle/>
          <a:p>
            <a:r>
              <a:rPr lang="en-AU" dirty="0" smtClean="0"/>
              <a:t>Buttons that are clicked don’t update the Textbox</a:t>
            </a:r>
          </a:p>
          <a:p>
            <a:r>
              <a:rPr lang="en-AU" dirty="0" smtClean="0"/>
              <a:t>WPF uses the Observer pattern</a:t>
            </a:r>
          </a:p>
          <a:p>
            <a:r>
              <a:rPr lang="en-AU" dirty="0" smtClean="0"/>
              <a:t>We didn’t notify WPF that the properties had been modified</a:t>
            </a:r>
            <a:endParaRPr lang="en-AU" dirty="0"/>
          </a:p>
        </p:txBody>
      </p:sp>
      <p:pic>
        <p:nvPicPr>
          <p:cNvPr id="2051" name="Picture 3"/>
          <p:cNvPicPr>
            <a:picLocks noChangeAspect="1" noChangeArrowheads="1"/>
          </p:cNvPicPr>
          <p:nvPr/>
        </p:nvPicPr>
        <p:blipFill>
          <a:blip r:embed="rId2" cstate="print"/>
          <a:srcRect/>
          <a:stretch>
            <a:fillRect/>
          </a:stretch>
        </p:blipFill>
        <p:spPr bwMode="auto">
          <a:xfrm>
            <a:off x="3851920" y="2276872"/>
            <a:ext cx="5000625" cy="333375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INotifyPropertyChanged</a:t>
            </a:r>
            <a:endParaRPr lang="en-AU" dirty="0"/>
          </a:p>
        </p:txBody>
      </p:sp>
      <p:sp>
        <p:nvSpPr>
          <p:cNvPr id="4" name="Rectangle 3"/>
          <p:cNvSpPr/>
          <p:nvPr/>
        </p:nvSpPr>
        <p:spPr>
          <a:xfrm>
            <a:off x="467544" y="1844824"/>
            <a:ext cx="8136904" cy="4154984"/>
          </a:xfrm>
          <a:prstGeom prst="rect">
            <a:avLst/>
          </a:prstGeom>
        </p:spPr>
        <p:txBody>
          <a:bodyPr wrap="square">
            <a:spAutoFit/>
          </a:bodyPr>
          <a:lstStyle/>
          <a:p>
            <a:r>
              <a:rPr lang="en-AU" sz="1200" dirty="0" smtClean="0">
                <a:solidFill>
                  <a:srgbClr val="0000FF"/>
                </a:solidFill>
                <a:latin typeface="Consolas"/>
              </a:rPr>
              <a:t>public partial class </a:t>
            </a:r>
            <a:r>
              <a:rPr lang="en-AU" sz="1200" dirty="0" err="1" smtClean="0">
                <a:solidFill>
                  <a:srgbClr val="2B91AF"/>
                </a:solidFill>
                <a:latin typeface="Consolas"/>
              </a:rPr>
              <a:t>MainWindow</a:t>
            </a:r>
            <a:r>
              <a:rPr lang="en-AU" sz="1200" dirty="0" smtClean="0">
                <a:solidFill>
                  <a:srgbClr val="2B91AF"/>
                </a:solidFill>
                <a:latin typeface="Consolas"/>
              </a:rPr>
              <a:t> : Window, </a:t>
            </a:r>
            <a:r>
              <a:rPr lang="en-AU" sz="1200" b="1" dirty="0" err="1" smtClean="0">
                <a:solidFill>
                  <a:srgbClr val="2B91AF"/>
                </a:solidFill>
                <a:latin typeface="Consolas"/>
              </a:rPr>
              <a:t>INotifyPropertyChanged</a:t>
            </a:r>
            <a:endParaRPr lang="en-AU" sz="1200" b="1" dirty="0" smtClean="0">
              <a:solidFill>
                <a:srgbClr val="2B91AF"/>
              </a:solidFill>
              <a:latin typeface="Consolas"/>
            </a:endParaRPr>
          </a:p>
          <a:p>
            <a:r>
              <a:rPr lang="en-AU" sz="1200" dirty="0" smtClean="0">
                <a:solidFill>
                  <a:srgbClr val="2B91AF"/>
                </a:solidFill>
                <a:latin typeface="Consolas"/>
              </a:rPr>
              <a:t>{</a:t>
            </a:r>
          </a:p>
          <a:p>
            <a:r>
              <a:rPr lang="en-AU" sz="1200" dirty="0" smtClean="0">
                <a:solidFill>
                  <a:srgbClr val="0000FF"/>
                </a:solidFill>
                <a:latin typeface="Consolas"/>
              </a:rPr>
              <a:t>public </a:t>
            </a:r>
            <a:r>
              <a:rPr lang="en-AU" sz="1200" dirty="0" err="1" smtClean="0">
                <a:solidFill>
                  <a:srgbClr val="0000FF"/>
                </a:solidFill>
                <a:latin typeface="Consolas"/>
              </a:rPr>
              <a:t>MainWindow</a:t>
            </a:r>
            <a:r>
              <a:rPr lang="en-AU" sz="1200" dirty="0" smtClean="0">
                <a:solidFill>
                  <a:srgbClr val="0000FF"/>
                </a:solidFill>
                <a:latin typeface="Consolas"/>
              </a:rPr>
              <a:t>()</a:t>
            </a:r>
          </a:p>
          <a:p>
            <a:r>
              <a:rPr lang="en-AU" sz="1200" dirty="0" smtClean="0">
                <a:solidFill>
                  <a:srgbClr val="0000FF"/>
                </a:solidFill>
                <a:latin typeface="Consolas"/>
              </a:rPr>
              <a:t>{</a:t>
            </a:r>
          </a:p>
          <a:p>
            <a:r>
              <a:rPr lang="en-AU" sz="1200" dirty="0" smtClean="0">
                <a:solidFill>
                  <a:srgbClr val="2B91AF"/>
                </a:solidFill>
                <a:latin typeface="Consolas"/>
              </a:rPr>
              <a:t> ...</a:t>
            </a:r>
          </a:p>
          <a:p>
            <a:endParaRPr lang="en-AU" sz="1200" dirty="0" smtClean="0">
              <a:solidFill>
                <a:srgbClr val="2B91AF"/>
              </a:solidFill>
              <a:latin typeface="Consolas"/>
            </a:endParaRPr>
          </a:p>
          <a:p>
            <a:pPr lvl="1"/>
            <a:r>
              <a:rPr lang="en-AU" sz="1200" dirty="0" smtClean="0">
                <a:solidFill>
                  <a:srgbClr val="0000FF"/>
                </a:solidFill>
                <a:latin typeface="Consolas"/>
              </a:rPr>
              <a:t>public event </a:t>
            </a:r>
            <a:r>
              <a:rPr lang="en-AU" sz="1200" dirty="0" err="1" smtClean="0">
                <a:solidFill>
                  <a:srgbClr val="2B91AF"/>
                </a:solidFill>
                <a:latin typeface="Consolas"/>
              </a:rPr>
              <a:t>PropertyChangedEventHandler</a:t>
            </a:r>
            <a:r>
              <a:rPr lang="en-AU" sz="1200" dirty="0" smtClean="0">
                <a:solidFill>
                  <a:srgbClr val="2B91AF"/>
                </a:solidFill>
                <a:latin typeface="Consolas"/>
              </a:rPr>
              <a:t> </a:t>
            </a:r>
            <a:r>
              <a:rPr lang="en-AU" sz="1200" dirty="0" err="1" smtClean="0">
                <a:solidFill>
                  <a:srgbClr val="2B91AF"/>
                </a:solidFill>
                <a:latin typeface="Consolas"/>
              </a:rPr>
              <a:t>PropertyChanged</a:t>
            </a:r>
            <a:r>
              <a:rPr lang="en-AU" sz="1200" dirty="0" smtClean="0">
                <a:solidFill>
                  <a:srgbClr val="2B91AF"/>
                </a:solidFill>
                <a:latin typeface="Consolas"/>
              </a:rPr>
              <a:t>;</a:t>
            </a:r>
          </a:p>
          <a:p>
            <a:pPr lvl="1"/>
            <a:r>
              <a:rPr lang="en-AU" sz="1200" dirty="0" smtClean="0">
                <a:solidFill>
                  <a:srgbClr val="0000FF"/>
                </a:solidFill>
                <a:latin typeface="Consolas"/>
              </a:rPr>
              <a:t>private </a:t>
            </a:r>
            <a:r>
              <a:rPr lang="en-AU" sz="1200" dirty="0" err="1" smtClean="0">
                <a:solidFill>
                  <a:srgbClr val="2B91AF"/>
                </a:solidFill>
                <a:latin typeface="Consolas"/>
              </a:rPr>
              <a:t>Color</a:t>
            </a:r>
            <a:r>
              <a:rPr lang="en-AU" sz="1200" dirty="0" smtClean="0">
                <a:solidFill>
                  <a:srgbClr val="2B91AF"/>
                </a:solidFill>
                <a:latin typeface="Consolas"/>
              </a:rPr>
              <a:t> _</a:t>
            </a:r>
            <a:r>
              <a:rPr lang="en-AU" sz="1200" dirty="0" err="1" smtClean="0">
                <a:solidFill>
                  <a:srgbClr val="2B91AF"/>
                </a:solidFill>
                <a:latin typeface="Consolas"/>
              </a:rPr>
              <a:t>color</a:t>
            </a:r>
            <a:r>
              <a:rPr lang="en-AU" sz="1200" dirty="0" smtClean="0">
                <a:solidFill>
                  <a:srgbClr val="2B91AF"/>
                </a:solidFill>
                <a:latin typeface="Consolas"/>
              </a:rPr>
              <a:t>;</a:t>
            </a:r>
          </a:p>
          <a:p>
            <a:pPr lvl="1"/>
            <a:r>
              <a:rPr lang="en-AU" sz="1200" dirty="0" smtClean="0">
                <a:solidFill>
                  <a:srgbClr val="0000FF"/>
                </a:solidFill>
                <a:latin typeface="Consolas"/>
              </a:rPr>
              <a:t>public </a:t>
            </a:r>
            <a:r>
              <a:rPr lang="en-AU" sz="1200" dirty="0" err="1" smtClean="0">
                <a:solidFill>
                  <a:srgbClr val="2B91AF"/>
                </a:solidFill>
                <a:latin typeface="Consolas"/>
              </a:rPr>
              <a:t>Color</a:t>
            </a:r>
            <a:r>
              <a:rPr lang="en-AU" sz="1200" dirty="0" smtClean="0">
                <a:solidFill>
                  <a:srgbClr val="2B91AF"/>
                </a:solidFill>
                <a:latin typeface="Consolas"/>
              </a:rPr>
              <a:t> </a:t>
            </a:r>
            <a:r>
              <a:rPr lang="en-AU" sz="1200" dirty="0" err="1" smtClean="0">
                <a:solidFill>
                  <a:srgbClr val="2B91AF"/>
                </a:solidFill>
                <a:latin typeface="Consolas"/>
              </a:rPr>
              <a:t>Color</a:t>
            </a:r>
            <a:endParaRPr lang="en-AU" sz="1200" dirty="0" smtClean="0">
              <a:solidFill>
                <a:srgbClr val="2B91AF"/>
              </a:solidFill>
              <a:latin typeface="Consolas"/>
            </a:endParaRPr>
          </a:p>
          <a:p>
            <a:pPr lvl="1"/>
            <a:r>
              <a:rPr lang="en-AU" sz="1200" dirty="0" smtClean="0">
                <a:solidFill>
                  <a:srgbClr val="2B91AF"/>
                </a:solidFill>
                <a:latin typeface="Consolas"/>
              </a:rPr>
              <a:t>{</a:t>
            </a:r>
          </a:p>
          <a:p>
            <a:pPr lvl="2"/>
            <a:r>
              <a:rPr lang="en-AU" sz="1200" dirty="0" smtClean="0">
                <a:solidFill>
                  <a:srgbClr val="0000FF"/>
                </a:solidFill>
                <a:latin typeface="Consolas"/>
              </a:rPr>
              <a:t>get { return _</a:t>
            </a:r>
            <a:r>
              <a:rPr lang="en-AU" sz="1200" dirty="0" err="1" smtClean="0">
                <a:solidFill>
                  <a:srgbClr val="0000FF"/>
                </a:solidFill>
                <a:latin typeface="Consolas"/>
              </a:rPr>
              <a:t>color</a:t>
            </a:r>
            <a:r>
              <a:rPr lang="en-AU" sz="1200" dirty="0" smtClean="0">
                <a:solidFill>
                  <a:srgbClr val="0000FF"/>
                </a:solidFill>
                <a:latin typeface="Consolas"/>
              </a:rPr>
              <a:t>; }</a:t>
            </a:r>
          </a:p>
          <a:p>
            <a:pPr lvl="2"/>
            <a:r>
              <a:rPr lang="en-AU" sz="1200" dirty="0" smtClean="0">
                <a:solidFill>
                  <a:srgbClr val="0000FF"/>
                </a:solidFill>
                <a:latin typeface="Consolas"/>
              </a:rPr>
              <a:t>set</a:t>
            </a:r>
          </a:p>
          <a:p>
            <a:pPr lvl="2"/>
            <a:r>
              <a:rPr lang="en-AU" sz="1200" dirty="0" smtClean="0">
                <a:solidFill>
                  <a:srgbClr val="0000FF"/>
                </a:solidFill>
                <a:latin typeface="Consolas"/>
              </a:rPr>
              <a:t>{</a:t>
            </a:r>
          </a:p>
          <a:p>
            <a:pPr lvl="2"/>
            <a:r>
              <a:rPr lang="en-AU" sz="1200" dirty="0" smtClean="0">
                <a:solidFill>
                  <a:srgbClr val="0000FF"/>
                </a:solidFill>
                <a:latin typeface="Consolas"/>
              </a:rPr>
              <a:t>	_</a:t>
            </a:r>
            <a:r>
              <a:rPr lang="en-AU" sz="1200" dirty="0" err="1" smtClean="0">
                <a:solidFill>
                  <a:srgbClr val="0000FF"/>
                </a:solidFill>
                <a:latin typeface="Consolas"/>
              </a:rPr>
              <a:t>color</a:t>
            </a:r>
            <a:r>
              <a:rPr lang="en-AU" sz="1200" dirty="0" smtClean="0">
                <a:solidFill>
                  <a:srgbClr val="0000FF"/>
                </a:solidFill>
                <a:latin typeface="Consolas"/>
              </a:rPr>
              <a:t> = value;</a:t>
            </a:r>
          </a:p>
          <a:p>
            <a:pPr lvl="2"/>
            <a:r>
              <a:rPr lang="en-AU" sz="1200" dirty="0" smtClean="0">
                <a:solidFill>
                  <a:srgbClr val="0000FF"/>
                </a:solidFill>
                <a:latin typeface="Consolas"/>
              </a:rPr>
              <a:t>	if (</a:t>
            </a:r>
            <a:r>
              <a:rPr lang="en-AU" sz="1200" dirty="0" err="1" smtClean="0">
                <a:solidFill>
                  <a:srgbClr val="0000FF"/>
                </a:solidFill>
                <a:latin typeface="Consolas"/>
              </a:rPr>
              <a:t>PropertyChanged</a:t>
            </a:r>
            <a:r>
              <a:rPr lang="en-AU" sz="1200" dirty="0" smtClean="0">
                <a:solidFill>
                  <a:srgbClr val="0000FF"/>
                </a:solidFill>
                <a:latin typeface="Consolas"/>
              </a:rPr>
              <a:t> != null)</a:t>
            </a:r>
          </a:p>
          <a:p>
            <a:pPr lvl="2"/>
            <a:r>
              <a:rPr lang="en-AU" sz="1200" dirty="0" smtClean="0">
                <a:solidFill>
                  <a:srgbClr val="0000FF"/>
                </a:solidFill>
                <a:latin typeface="Consolas"/>
              </a:rPr>
              <a:t>	{</a:t>
            </a:r>
          </a:p>
          <a:p>
            <a:pPr lvl="2"/>
            <a:r>
              <a:rPr lang="en-AU" sz="1200" dirty="0" smtClean="0">
                <a:solidFill>
                  <a:srgbClr val="0000FF"/>
                </a:solidFill>
                <a:latin typeface="Consolas"/>
              </a:rPr>
              <a:t>	 </a:t>
            </a:r>
            <a:r>
              <a:rPr lang="en-AU" sz="1200" dirty="0" err="1" smtClean="0">
                <a:solidFill>
                  <a:srgbClr val="0000FF"/>
                </a:solidFill>
                <a:latin typeface="Consolas"/>
              </a:rPr>
              <a:t>PropertyChanged</a:t>
            </a:r>
            <a:r>
              <a:rPr lang="en-AU" sz="1200" dirty="0" smtClean="0">
                <a:solidFill>
                  <a:srgbClr val="0000FF"/>
                </a:solidFill>
                <a:latin typeface="Consolas"/>
              </a:rPr>
              <a:t>(this, new </a:t>
            </a:r>
            <a:r>
              <a:rPr lang="en-AU" sz="1200" dirty="0" err="1" smtClean="0">
                <a:solidFill>
                  <a:srgbClr val="2B91AF"/>
                </a:solidFill>
                <a:latin typeface="Consolas"/>
              </a:rPr>
              <a:t>PropertyChangedEventArgs</a:t>
            </a:r>
            <a:r>
              <a:rPr lang="en-AU" sz="1200" dirty="0" smtClean="0">
                <a:solidFill>
                  <a:srgbClr val="2B91AF"/>
                </a:solidFill>
                <a:latin typeface="Consolas"/>
              </a:rPr>
              <a:t>(</a:t>
            </a:r>
            <a:r>
              <a:rPr lang="en-AU" sz="1200" dirty="0" smtClean="0">
                <a:solidFill>
                  <a:srgbClr val="A31515"/>
                </a:solidFill>
                <a:latin typeface="Consolas"/>
              </a:rPr>
              <a:t>"</a:t>
            </a:r>
            <a:r>
              <a:rPr lang="en-AU" sz="1200" b="1" dirty="0" err="1" smtClean="0">
                <a:solidFill>
                  <a:srgbClr val="A31515"/>
                </a:solidFill>
                <a:latin typeface="Consolas"/>
              </a:rPr>
              <a:t>Color</a:t>
            </a:r>
            <a:r>
              <a:rPr lang="en-AU" sz="1200" dirty="0" smtClean="0">
                <a:solidFill>
                  <a:srgbClr val="A31515"/>
                </a:solidFill>
                <a:latin typeface="Consolas"/>
              </a:rPr>
              <a:t>"));</a:t>
            </a:r>
          </a:p>
          <a:p>
            <a:pPr lvl="2"/>
            <a:r>
              <a:rPr lang="en-AU" sz="1200" dirty="0" smtClean="0">
                <a:solidFill>
                  <a:srgbClr val="A31515"/>
                </a:solidFill>
                <a:latin typeface="Consolas"/>
              </a:rPr>
              <a:t>	</a:t>
            </a:r>
            <a:r>
              <a:rPr lang="en-AU" sz="1200" dirty="0" smtClean="0">
                <a:solidFill>
                  <a:srgbClr val="0000FF"/>
                </a:solidFill>
                <a:latin typeface="Consolas"/>
              </a:rPr>
              <a:t> </a:t>
            </a:r>
            <a:r>
              <a:rPr lang="en-AU" sz="1200" dirty="0" err="1" smtClean="0">
                <a:solidFill>
                  <a:srgbClr val="0000FF"/>
                </a:solidFill>
                <a:latin typeface="Consolas"/>
              </a:rPr>
              <a:t>PropertyChanged</a:t>
            </a:r>
            <a:r>
              <a:rPr lang="en-AU" sz="1200" dirty="0" smtClean="0">
                <a:solidFill>
                  <a:srgbClr val="0000FF"/>
                </a:solidFill>
                <a:latin typeface="Consolas"/>
              </a:rPr>
              <a:t>(this, new </a:t>
            </a:r>
            <a:r>
              <a:rPr lang="en-AU" sz="1200" dirty="0" err="1" smtClean="0">
                <a:solidFill>
                  <a:srgbClr val="2B91AF"/>
                </a:solidFill>
                <a:latin typeface="Consolas"/>
              </a:rPr>
              <a:t>PropertyChangedEventArgs</a:t>
            </a:r>
            <a:r>
              <a:rPr lang="en-AU" sz="1200" dirty="0" smtClean="0">
                <a:solidFill>
                  <a:srgbClr val="2B91AF"/>
                </a:solidFill>
                <a:latin typeface="Consolas"/>
              </a:rPr>
              <a:t>(</a:t>
            </a:r>
            <a:r>
              <a:rPr lang="en-AU" sz="1200" dirty="0" smtClean="0">
                <a:solidFill>
                  <a:srgbClr val="A31515"/>
                </a:solidFill>
                <a:latin typeface="Consolas"/>
              </a:rPr>
              <a:t>"</a:t>
            </a:r>
            <a:r>
              <a:rPr lang="en-AU" sz="1200" b="1" dirty="0" err="1" smtClean="0">
                <a:solidFill>
                  <a:srgbClr val="A31515"/>
                </a:solidFill>
                <a:latin typeface="Consolas"/>
              </a:rPr>
              <a:t>ColorBrush</a:t>
            </a:r>
            <a:r>
              <a:rPr lang="en-AU" sz="1200" dirty="0" smtClean="0">
                <a:solidFill>
                  <a:srgbClr val="A31515"/>
                </a:solidFill>
                <a:latin typeface="Consolas"/>
              </a:rPr>
              <a:t>"));</a:t>
            </a:r>
          </a:p>
          <a:p>
            <a:pPr lvl="2"/>
            <a:r>
              <a:rPr lang="en-AU" sz="1200" dirty="0" smtClean="0">
                <a:solidFill>
                  <a:srgbClr val="A31515"/>
                </a:solidFill>
                <a:latin typeface="Consolas"/>
              </a:rPr>
              <a:t>	}</a:t>
            </a:r>
          </a:p>
          <a:p>
            <a:pPr lvl="2"/>
            <a:r>
              <a:rPr lang="en-AU" sz="1200" dirty="0" smtClean="0">
                <a:solidFill>
                  <a:srgbClr val="A31515"/>
                </a:solidFill>
                <a:latin typeface="Consolas"/>
              </a:rPr>
              <a:t>}</a:t>
            </a:r>
          </a:p>
          <a:p>
            <a:pPr lvl="1"/>
            <a:r>
              <a:rPr lang="en-AU" sz="1200" dirty="0" smtClean="0">
                <a:solidFill>
                  <a:srgbClr val="A31515"/>
                </a:solidFill>
                <a:latin typeface="Consolas"/>
              </a:rPr>
              <a:t>}</a:t>
            </a:r>
          </a:p>
          <a:p>
            <a:r>
              <a:rPr lang="en-AU" sz="1200" dirty="0" smtClean="0">
                <a:solidFill>
                  <a:srgbClr val="2B91AF"/>
                </a:solidFill>
                <a:latin typeface="Consolas"/>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INotifyPropertyChanged</a:t>
            </a:r>
            <a:endParaRPr lang="en-AU" dirty="0"/>
          </a:p>
        </p:txBody>
      </p:sp>
      <p:sp>
        <p:nvSpPr>
          <p:cNvPr id="3" name="Content Placeholder 2"/>
          <p:cNvSpPr>
            <a:spLocks noGrp="1"/>
          </p:cNvSpPr>
          <p:nvPr>
            <p:ph idx="1"/>
          </p:nvPr>
        </p:nvSpPr>
        <p:spPr/>
        <p:txBody>
          <a:bodyPr/>
          <a:lstStyle/>
          <a:p>
            <a:r>
              <a:rPr lang="en-AU" dirty="0" smtClean="0"/>
              <a:t>For WPF Data Binding to work in a </a:t>
            </a:r>
            <a:r>
              <a:rPr lang="en-AU" dirty="0" err="1" smtClean="0"/>
              <a:t>OneWay</a:t>
            </a:r>
            <a:r>
              <a:rPr lang="en-AU" dirty="0" smtClean="0"/>
              <a:t> or </a:t>
            </a:r>
            <a:r>
              <a:rPr lang="en-AU" dirty="0" err="1" smtClean="0"/>
              <a:t>TwoWay</a:t>
            </a:r>
            <a:r>
              <a:rPr lang="en-AU" dirty="0" smtClean="0"/>
              <a:t> scenario any changes to an object are announced with an event</a:t>
            </a:r>
          </a:p>
          <a:p>
            <a:r>
              <a:rPr lang="en-AU" dirty="0" smtClean="0"/>
              <a:t>Instead of using List&lt;T&gt; use an </a:t>
            </a:r>
            <a:r>
              <a:rPr lang="en-AU" dirty="0" err="1" smtClean="0"/>
              <a:t>ObservableCollection</a:t>
            </a:r>
            <a:r>
              <a:rPr lang="en-AU" dirty="0" smtClean="0"/>
              <a:t>&lt;T&gt; announces when items are added or removed from the collection</a:t>
            </a:r>
          </a:p>
          <a:p>
            <a:r>
              <a:rPr lang="en-AU" dirty="0" smtClean="0"/>
              <a:t>You need to fire an event for each property that has become dirty after an action i.e. A </a:t>
            </a:r>
            <a:r>
              <a:rPr lang="en-AU" b="1" i="1" dirty="0" smtClean="0"/>
              <a:t>First Name</a:t>
            </a:r>
            <a:r>
              <a:rPr lang="en-AU" dirty="0" smtClean="0"/>
              <a:t> change will also dirty </a:t>
            </a:r>
            <a:r>
              <a:rPr lang="en-AU" b="1" i="1" dirty="0" smtClean="0"/>
              <a:t>Full Name</a:t>
            </a:r>
            <a:endParaRPr lang="en-AU" b="1"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Replace string with Expression</a:t>
            </a:r>
            <a:endParaRPr lang="en-AU" dirty="0"/>
          </a:p>
        </p:txBody>
      </p:sp>
      <p:sp>
        <p:nvSpPr>
          <p:cNvPr id="3" name="Content Placeholder 2"/>
          <p:cNvSpPr>
            <a:spLocks noGrp="1"/>
          </p:cNvSpPr>
          <p:nvPr>
            <p:ph idx="1"/>
          </p:nvPr>
        </p:nvSpPr>
        <p:spPr/>
        <p:txBody>
          <a:bodyPr>
            <a:normAutofit/>
          </a:bodyPr>
          <a:lstStyle/>
          <a:p>
            <a:r>
              <a:rPr lang="en-AU" sz="2400" dirty="0" err="1" smtClean="0">
                <a:solidFill>
                  <a:srgbClr val="0000FF"/>
                </a:solidFill>
                <a:latin typeface="Consolas"/>
              </a:rPr>
              <a:t>PropertyChanged</a:t>
            </a:r>
            <a:r>
              <a:rPr lang="en-AU" sz="2400" dirty="0" smtClean="0">
                <a:solidFill>
                  <a:srgbClr val="0000FF"/>
                </a:solidFill>
                <a:latin typeface="Consolas"/>
              </a:rPr>
              <a:t>(this, new </a:t>
            </a:r>
            <a:r>
              <a:rPr lang="en-AU" sz="2400" dirty="0" err="1" smtClean="0">
                <a:solidFill>
                  <a:srgbClr val="2B91AF"/>
                </a:solidFill>
                <a:latin typeface="Consolas"/>
              </a:rPr>
              <a:t>PropertyChangedEventArgs</a:t>
            </a:r>
            <a:r>
              <a:rPr lang="en-AU" sz="2400" dirty="0" smtClean="0">
                <a:solidFill>
                  <a:srgbClr val="2B91AF"/>
                </a:solidFill>
                <a:latin typeface="Consolas"/>
              </a:rPr>
              <a:t>(</a:t>
            </a:r>
            <a:r>
              <a:rPr lang="en-AU" sz="2400" dirty="0" smtClean="0">
                <a:solidFill>
                  <a:srgbClr val="A31515"/>
                </a:solidFill>
                <a:latin typeface="Consolas"/>
              </a:rPr>
              <a:t>"</a:t>
            </a:r>
            <a:r>
              <a:rPr lang="en-AU" sz="2400" b="1" dirty="0" err="1" smtClean="0">
                <a:solidFill>
                  <a:srgbClr val="A31515"/>
                </a:solidFill>
                <a:latin typeface="Consolas"/>
              </a:rPr>
              <a:t>Color</a:t>
            </a:r>
            <a:r>
              <a:rPr lang="en-AU" sz="2400" dirty="0" smtClean="0">
                <a:solidFill>
                  <a:srgbClr val="A31515"/>
                </a:solidFill>
                <a:latin typeface="Consolas"/>
              </a:rPr>
              <a:t>"));</a:t>
            </a:r>
            <a:endParaRPr lang="en-AU" dirty="0" smtClean="0"/>
          </a:p>
          <a:p>
            <a:r>
              <a:rPr lang="en-US" dirty="0" smtClean="0"/>
              <a:t>If I rename Color to </a:t>
            </a:r>
            <a:r>
              <a:rPr lang="en-US" dirty="0" err="1" smtClean="0"/>
              <a:t>Colour</a:t>
            </a:r>
            <a:r>
              <a:rPr lang="en-US" dirty="0" smtClean="0"/>
              <a:t> and don’t update the string the controls wont be notified/updated</a:t>
            </a:r>
          </a:p>
          <a:p>
            <a:r>
              <a:rPr lang="en-US" dirty="0" smtClean="0"/>
              <a:t>Common pattern is to use an Expression tree and a shared base class for data objects</a:t>
            </a:r>
          </a:p>
          <a:p>
            <a:r>
              <a:rPr lang="en-AU" dirty="0" err="1" smtClean="0"/>
              <a:t>RaisePropertyChanged</a:t>
            </a:r>
            <a:r>
              <a:rPr lang="en-AU" dirty="0" smtClean="0"/>
              <a:t>(() =&gt; </a:t>
            </a:r>
            <a:r>
              <a:rPr lang="en-AU" dirty="0" err="1" smtClean="0"/>
              <a:t>Color</a:t>
            </a:r>
            <a:r>
              <a:rPr lang="en-AU" dirty="0" smtClean="0"/>
              <a:t>); </a:t>
            </a:r>
          </a:p>
          <a:p>
            <a:r>
              <a:rPr lang="en-US" dirty="0" smtClean="0"/>
              <a:t>The Expression is then converted into a string</a:t>
            </a:r>
            <a:endParaRPr lang="en-AU" dirty="0" smtClean="0"/>
          </a:p>
          <a:p>
            <a:pPr>
              <a:buNone/>
            </a:pPr>
            <a:r>
              <a:rPr lang="en-AU" dirty="0" smtClean="0"/>
              <a:t/>
            </a:r>
            <a:br>
              <a:rPr lang="en-AU" dirty="0" smtClean="0"/>
            </a:br>
            <a:endParaRPr lang="en-A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Removing the plumbing with AOP</a:t>
            </a:r>
            <a:endParaRPr lang="en-AU" dirty="0"/>
          </a:p>
        </p:txBody>
      </p:sp>
      <p:sp>
        <p:nvSpPr>
          <p:cNvPr id="3" name="Content Placeholder 2"/>
          <p:cNvSpPr>
            <a:spLocks noGrp="1"/>
          </p:cNvSpPr>
          <p:nvPr>
            <p:ph idx="1"/>
          </p:nvPr>
        </p:nvSpPr>
        <p:spPr/>
        <p:txBody>
          <a:bodyPr>
            <a:normAutofit fontScale="92500" lnSpcReduction="10000"/>
          </a:bodyPr>
          <a:lstStyle/>
          <a:p>
            <a:r>
              <a:rPr lang="en-US" dirty="0" smtClean="0"/>
              <a:t>Aspect Orientated Programming is used to remove duplicate code that “crosses concerns” i.e. Security, Logging, </a:t>
            </a:r>
            <a:r>
              <a:rPr lang="en-US" dirty="0" err="1" smtClean="0"/>
              <a:t>PropertyChangedEvents</a:t>
            </a:r>
            <a:endParaRPr lang="en-US" dirty="0" smtClean="0"/>
          </a:p>
          <a:p>
            <a:r>
              <a:rPr lang="en-US" dirty="0" smtClean="0"/>
              <a:t>Available in Inversion of Controls Containers (Castle, Spring.NET, </a:t>
            </a:r>
            <a:r>
              <a:rPr lang="en-US" dirty="0" err="1" smtClean="0"/>
              <a:t>Ninject</a:t>
            </a:r>
            <a:r>
              <a:rPr lang="en-US" dirty="0" smtClean="0"/>
              <a:t>, Unity etc) and Assembly rewriters (</a:t>
            </a:r>
            <a:r>
              <a:rPr lang="en-US" dirty="0" err="1" smtClean="0"/>
              <a:t>PostSharp</a:t>
            </a:r>
            <a:r>
              <a:rPr lang="en-US" dirty="0" smtClean="0"/>
              <a:t>)</a:t>
            </a:r>
          </a:p>
          <a:p>
            <a:r>
              <a:rPr lang="en-US" dirty="0" smtClean="0"/>
              <a:t>Use an Interceptor to grab the call to </a:t>
            </a:r>
            <a:r>
              <a:rPr lang="en-US" dirty="0" err="1" smtClean="0"/>
              <a:t>object.Property</a:t>
            </a:r>
            <a:r>
              <a:rPr lang="en-US" dirty="0" smtClean="0"/>
              <a:t> = X and replace with:</a:t>
            </a:r>
          </a:p>
          <a:p>
            <a:pPr lvl="1"/>
            <a:r>
              <a:rPr lang="en-US" dirty="0" smtClean="0"/>
              <a:t> </a:t>
            </a:r>
            <a:r>
              <a:rPr lang="en-US" dirty="0" err="1" smtClean="0"/>
              <a:t>object.Property</a:t>
            </a:r>
            <a:r>
              <a:rPr lang="en-US" dirty="0" smtClean="0"/>
              <a:t> = X</a:t>
            </a:r>
          </a:p>
          <a:p>
            <a:pPr lvl="1"/>
            <a:r>
              <a:rPr lang="en-US" dirty="0" err="1" smtClean="0"/>
              <a:t>PropertyChanged</a:t>
            </a:r>
            <a:r>
              <a:rPr lang="en-US" dirty="0" smtClean="0"/>
              <a:t>(this, “Property”)</a:t>
            </a:r>
          </a:p>
          <a:p>
            <a:r>
              <a:rPr lang="en-US" dirty="0" smtClean="0"/>
              <a:t>Code can then be “simplified” back to a C# Auto property</a:t>
            </a:r>
            <a:endParaRPr lang="en-A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ICommand</a:t>
            </a:r>
            <a:r>
              <a:rPr lang="en-AU" dirty="0" smtClean="0"/>
              <a:t> – Smarter events</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We also use Data Binding for calling methods</a:t>
            </a:r>
          </a:p>
          <a:p>
            <a:r>
              <a:rPr lang="en-AU" dirty="0" smtClean="0"/>
              <a:t>Properties</a:t>
            </a:r>
          </a:p>
          <a:p>
            <a:pPr lvl="1"/>
            <a:r>
              <a:rPr lang="en-AU" b="1" dirty="0" err="1" smtClean="0"/>
              <a:t>CanExecute</a:t>
            </a:r>
            <a:r>
              <a:rPr lang="en-AU" dirty="0" smtClean="0"/>
              <a:t> – Returns a Boolean to indicate whether a method can be called</a:t>
            </a:r>
          </a:p>
          <a:p>
            <a:pPr lvl="1"/>
            <a:r>
              <a:rPr lang="en-AU" b="1" dirty="0" smtClean="0"/>
              <a:t>Execute</a:t>
            </a:r>
            <a:r>
              <a:rPr lang="en-AU" dirty="0" smtClean="0"/>
              <a:t> – Delegate that is executed by WPF when the action occurs</a:t>
            </a:r>
          </a:p>
          <a:p>
            <a:pPr lvl="1"/>
            <a:r>
              <a:rPr lang="en-AU" b="1" dirty="0" err="1" smtClean="0"/>
              <a:t>CanExecuteChanged</a:t>
            </a:r>
            <a:r>
              <a:rPr lang="en-AU" dirty="0" smtClean="0"/>
              <a:t> – Used to tell WPF that the command is or isn’t available</a:t>
            </a:r>
          </a:p>
          <a:p>
            <a:r>
              <a:rPr lang="en-AU" dirty="0" smtClean="0"/>
              <a:t>Hence we can turn functionally on and off easily</a:t>
            </a:r>
          </a:p>
          <a:p>
            <a:r>
              <a:rPr lang="en-AU" dirty="0" smtClean="0"/>
              <a:t>Events can be moved out of the code behind and into the Data Bound object which is probably modified by the action anyway</a:t>
            </a:r>
            <a:endParaRPr lang="en-A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IValueConverter</a:t>
            </a:r>
            <a:endParaRPr lang="en-AU" dirty="0"/>
          </a:p>
        </p:txBody>
      </p:sp>
      <p:sp>
        <p:nvSpPr>
          <p:cNvPr id="3" name="Content Placeholder 2"/>
          <p:cNvSpPr>
            <a:spLocks noGrp="1"/>
          </p:cNvSpPr>
          <p:nvPr>
            <p:ph idx="1"/>
          </p:nvPr>
        </p:nvSpPr>
        <p:spPr/>
        <p:txBody>
          <a:bodyPr/>
          <a:lstStyle/>
          <a:p>
            <a:r>
              <a:rPr lang="en-AU" dirty="0" smtClean="0"/>
              <a:t>The types exposed in our Data Bound object may not be viewable</a:t>
            </a:r>
          </a:p>
          <a:p>
            <a:pPr lvl="1"/>
            <a:r>
              <a:rPr lang="en-AU" dirty="0" smtClean="0"/>
              <a:t>A true/false flag may mean different panels are visible on an entry </a:t>
            </a:r>
            <a:r>
              <a:rPr lang="en-AU" dirty="0" smtClean="0"/>
              <a:t>screen</a:t>
            </a:r>
            <a:endParaRPr lang="en-AU" dirty="0" smtClean="0"/>
          </a:p>
          <a:p>
            <a:pPr lvl="1"/>
            <a:r>
              <a:rPr lang="en-US" dirty="0" smtClean="0"/>
              <a:t>A negative number may indicate the account is in overdraft and it should be </a:t>
            </a:r>
            <a:r>
              <a:rPr lang="en-US" dirty="0" smtClean="0"/>
              <a:t>Red</a:t>
            </a:r>
          </a:p>
          <a:p>
            <a:endParaRPr lang="en-A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Boolean to Visibility Converter</a:t>
            </a:r>
            <a:endParaRPr lang="en-AU" dirty="0"/>
          </a:p>
        </p:txBody>
      </p:sp>
      <p:sp>
        <p:nvSpPr>
          <p:cNvPr id="5" name="Rectangle 4"/>
          <p:cNvSpPr/>
          <p:nvPr/>
        </p:nvSpPr>
        <p:spPr>
          <a:xfrm>
            <a:off x="467544" y="1916831"/>
            <a:ext cx="8424936" cy="4185761"/>
          </a:xfrm>
          <a:prstGeom prst="rect">
            <a:avLst/>
          </a:prstGeom>
        </p:spPr>
        <p:txBody>
          <a:bodyPr wrap="square">
            <a:spAutoFit/>
          </a:bodyPr>
          <a:lstStyle/>
          <a:p>
            <a:r>
              <a:rPr lang="en-AU" sz="1400" dirty="0" smtClean="0">
                <a:solidFill>
                  <a:srgbClr val="0000FF"/>
                </a:solidFill>
                <a:latin typeface="Consolas"/>
              </a:rPr>
              <a:t>public class </a:t>
            </a:r>
            <a:r>
              <a:rPr lang="en-AU" sz="1400" dirty="0" err="1" smtClean="0">
                <a:solidFill>
                  <a:srgbClr val="2B91AF"/>
                </a:solidFill>
                <a:latin typeface="Consolas"/>
              </a:rPr>
              <a:t>BooleanToVisibilityValueConverter</a:t>
            </a:r>
            <a:r>
              <a:rPr lang="en-AU" sz="1400" dirty="0" smtClean="0">
                <a:solidFill>
                  <a:srgbClr val="2B91AF"/>
                </a:solidFill>
                <a:latin typeface="Consolas"/>
              </a:rPr>
              <a:t> : </a:t>
            </a:r>
            <a:r>
              <a:rPr lang="en-AU" sz="1400" dirty="0" err="1" smtClean="0">
                <a:solidFill>
                  <a:srgbClr val="2B91AF"/>
                </a:solidFill>
                <a:latin typeface="Consolas"/>
              </a:rPr>
              <a:t>IValueConverter</a:t>
            </a:r>
            <a:endParaRPr lang="en-AU" sz="1400" dirty="0" smtClean="0">
              <a:solidFill>
                <a:srgbClr val="2B91AF"/>
              </a:solidFill>
              <a:latin typeface="Consolas"/>
            </a:endParaRPr>
          </a:p>
          <a:p>
            <a:r>
              <a:rPr lang="en-AU" sz="1400" dirty="0" smtClean="0">
                <a:solidFill>
                  <a:srgbClr val="2B91AF"/>
                </a:solidFill>
                <a:latin typeface="Consolas"/>
              </a:rPr>
              <a:t>{</a:t>
            </a:r>
          </a:p>
          <a:p>
            <a:r>
              <a:rPr lang="en-AU" sz="1400" dirty="0" smtClean="0">
                <a:solidFill>
                  <a:srgbClr val="0000FF"/>
                </a:solidFill>
                <a:latin typeface="Consolas"/>
              </a:rPr>
              <a:t>public object Convert(object value, </a:t>
            </a:r>
            <a:r>
              <a:rPr lang="en-AU" sz="1400" dirty="0" smtClean="0">
                <a:solidFill>
                  <a:srgbClr val="2B91AF"/>
                </a:solidFill>
                <a:latin typeface="Consolas"/>
              </a:rPr>
              <a:t>Type </a:t>
            </a:r>
            <a:r>
              <a:rPr lang="en-AU" sz="1400" dirty="0" err="1" smtClean="0">
                <a:solidFill>
                  <a:srgbClr val="2B91AF"/>
                </a:solidFill>
                <a:latin typeface="Consolas"/>
              </a:rPr>
              <a:t>targetType</a:t>
            </a:r>
            <a:r>
              <a:rPr lang="en-AU" sz="1400" dirty="0" smtClean="0">
                <a:solidFill>
                  <a:srgbClr val="2B91AF"/>
                </a:solidFill>
                <a:latin typeface="Consolas"/>
              </a:rPr>
              <a:t>, </a:t>
            </a:r>
            <a:r>
              <a:rPr lang="en-AU" sz="1400" dirty="0" smtClean="0">
                <a:solidFill>
                  <a:srgbClr val="0000FF"/>
                </a:solidFill>
                <a:latin typeface="Consolas"/>
              </a:rPr>
              <a:t>object parameter, </a:t>
            </a:r>
            <a:r>
              <a:rPr lang="en-AU" sz="1400" dirty="0" err="1" smtClean="0">
                <a:solidFill>
                  <a:srgbClr val="2B91AF"/>
                </a:solidFill>
                <a:latin typeface="Consolas"/>
              </a:rPr>
              <a:t>CultureInfo</a:t>
            </a:r>
            <a:r>
              <a:rPr lang="en-AU" sz="1400" dirty="0" smtClean="0">
                <a:solidFill>
                  <a:srgbClr val="2B91AF"/>
                </a:solidFill>
                <a:latin typeface="Consolas"/>
              </a:rPr>
              <a:t> culture)</a:t>
            </a:r>
          </a:p>
          <a:p>
            <a:r>
              <a:rPr lang="en-AU" sz="1400" dirty="0" smtClean="0">
                <a:solidFill>
                  <a:srgbClr val="2B91AF"/>
                </a:solidFill>
                <a:latin typeface="Consolas"/>
              </a:rPr>
              <a:t>{</a:t>
            </a:r>
          </a:p>
          <a:p>
            <a:pPr lvl="1"/>
            <a:r>
              <a:rPr lang="en-AU" sz="1400" dirty="0" smtClean="0">
                <a:solidFill>
                  <a:srgbClr val="0000FF"/>
                </a:solidFill>
                <a:latin typeface="Consolas"/>
              </a:rPr>
              <a:t>if (!(value is </a:t>
            </a:r>
            <a:r>
              <a:rPr lang="en-AU" sz="1400" dirty="0" err="1" smtClean="0">
                <a:solidFill>
                  <a:srgbClr val="0000FF"/>
                </a:solidFill>
                <a:latin typeface="Consolas"/>
              </a:rPr>
              <a:t>bool</a:t>
            </a:r>
            <a:r>
              <a:rPr lang="en-AU" sz="1400" dirty="0" smtClean="0">
                <a:solidFill>
                  <a:srgbClr val="0000FF"/>
                </a:solidFill>
                <a:latin typeface="Consolas"/>
              </a:rPr>
              <a:t>))</a:t>
            </a:r>
          </a:p>
          <a:p>
            <a:pPr lvl="1"/>
            <a:r>
              <a:rPr lang="en-AU" sz="1400" dirty="0" smtClean="0">
                <a:solidFill>
                  <a:srgbClr val="0000FF"/>
                </a:solidFill>
                <a:latin typeface="Consolas"/>
              </a:rPr>
              <a:t>	return null;</a:t>
            </a:r>
          </a:p>
          <a:p>
            <a:endParaRPr lang="en-AU" sz="1400" dirty="0" smtClean="0">
              <a:solidFill>
                <a:srgbClr val="0000FF"/>
              </a:solidFill>
              <a:latin typeface="Consolas"/>
            </a:endParaRPr>
          </a:p>
          <a:p>
            <a:pPr lvl="1"/>
            <a:r>
              <a:rPr lang="en-AU" sz="1400" dirty="0" smtClean="0">
                <a:solidFill>
                  <a:srgbClr val="0000FF"/>
                </a:solidFill>
                <a:latin typeface="Consolas"/>
              </a:rPr>
              <a:t>if ((</a:t>
            </a:r>
            <a:r>
              <a:rPr lang="en-AU" sz="1400" dirty="0" err="1" smtClean="0">
                <a:solidFill>
                  <a:srgbClr val="0000FF"/>
                </a:solidFill>
                <a:latin typeface="Consolas"/>
              </a:rPr>
              <a:t>bool</a:t>
            </a:r>
            <a:r>
              <a:rPr lang="en-AU" sz="1400" dirty="0" smtClean="0">
                <a:solidFill>
                  <a:srgbClr val="0000FF"/>
                </a:solidFill>
                <a:latin typeface="Consolas"/>
              </a:rPr>
              <a:t>)value)</a:t>
            </a:r>
          </a:p>
          <a:p>
            <a:pPr lvl="1"/>
            <a:r>
              <a:rPr lang="en-AU" sz="1400" dirty="0" smtClean="0">
                <a:solidFill>
                  <a:srgbClr val="0000FF"/>
                </a:solidFill>
                <a:latin typeface="Consolas"/>
              </a:rPr>
              <a:t>	return </a:t>
            </a:r>
            <a:r>
              <a:rPr lang="en-AU" sz="1400" dirty="0" err="1" smtClean="0">
                <a:solidFill>
                  <a:srgbClr val="2B91AF"/>
                </a:solidFill>
                <a:latin typeface="Consolas"/>
              </a:rPr>
              <a:t>Visibility.Visible</a:t>
            </a:r>
            <a:r>
              <a:rPr lang="en-AU" sz="1400" dirty="0" smtClean="0">
                <a:solidFill>
                  <a:srgbClr val="2B91AF"/>
                </a:solidFill>
                <a:latin typeface="Consolas"/>
              </a:rPr>
              <a:t>;</a:t>
            </a:r>
          </a:p>
          <a:p>
            <a:pPr lvl="1"/>
            <a:r>
              <a:rPr lang="en-AU" sz="1400" dirty="0" smtClean="0">
                <a:solidFill>
                  <a:srgbClr val="0000FF"/>
                </a:solidFill>
                <a:latin typeface="Consolas"/>
              </a:rPr>
              <a:t>return </a:t>
            </a:r>
            <a:r>
              <a:rPr lang="en-AU" sz="1400" dirty="0" err="1" smtClean="0">
                <a:solidFill>
                  <a:srgbClr val="2B91AF"/>
                </a:solidFill>
                <a:latin typeface="Consolas"/>
              </a:rPr>
              <a:t>Visibility.Hidden</a:t>
            </a:r>
            <a:r>
              <a:rPr lang="en-AU" sz="1400" dirty="0" smtClean="0">
                <a:solidFill>
                  <a:srgbClr val="2B91AF"/>
                </a:solidFill>
                <a:latin typeface="Consolas"/>
              </a:rPr>
              <a:t>;</a:t>
            </a:r>
          </a:p>
          <a:p>
            <a:r>
              <a:rPr lang="en-AU" sz="1400" dirty="0" smtClean="0">
                <a:solidFill>
                  <a:srgbClr val="2B91AF"/>
                </a:solidFill>
                <a:latin typeface="Consolas"/>
              </a:rPr>
              <a:t>}</a:t>
            </a:r>
          </a:p>
          <a:p>
            <a:endParaRPr lang="en-AU" sz="1400" dirty="0" smtClean="0">
              <a:solidFill>
                <a:srgbClr val="2B91AF"/>
              </a:solidFill>
              <a:latin typeface="Consolas"/>
            </a:endParaRPr>
          </a:p>
          <a:p>
            <a:r>
              <a:rPr lang="en-AU" sz="1400" dirty="0" smtClean="0">
                <a:solidFill>
                  <a:srgbClr val="0000FF"/>
                </a:solidFill>
                <a:latin typeface="Consolas"/>
              </a:rPr>
              <a:t>public object </a:t>
            </a:r>
            <a:r>
              <a:rPr lang="en-AU" sz="1400" dirty="0" err="1" smtClean="0">
                <a:solidFill>
                  <a:srgbClr val="0000FF"/>
                </a:solidFill>
                <a:latin typeface="Consolas"/>
              </a:rPr>
              <a:t>ConvertBack</a:t>
            </a:r>
            <a:r>
              <a:rPr lang="en-AU" sz="1400" dirty="0" smtClean="0">
                <a:solidFill>
                  <a:srgbClr val="0000FF"/>
                </a:solidFill>
                <a:latin typeface="Consolas"/>
              </a:rPr>
              <a:t>(object value, </a:t>
            </a:r>
            <a:r>
              <a:rPr lang="en-AU" sz="1400" dirty="0" smtClean="0">
                <a:solidFill>
                  <a:srgbClr val="2B91AF"/>
                </a:solidFill>
                <a:latin typeface="Consolas"/>
              </a:rPr>
              <a:t>Type </a:t>
            </a:r>
            <a:r>
              <a:rPr lang="en-AU" sz="1400" dirty="0" err="1" smtClean="0">
                <a:solidFill>
                  <a:srgbClr val="2B91AF"/>
                </a:solidFill>
                <a:latin typeface="Consolas"/>
              </a:rPr>
              <a:t>targetType</a:t>
            </a:r>
            <a:r>
              <a:rPr lang="en-AU" sz="1400" dirty="0" smtClean="0">
                <a:solidFill>
                  <a:srgbClr val="2B91AF"/>
                </a:solidFill>
                <a:latin typeface="Consolas"/>
              </a:rPr>
              <a:t>, </a:t>
            </a:r>
            <a:r>
              <a:rPr lang="en-AU" sz="1400" dirty="0" smtClean="0">
                <a:solidFill>
                  <a:srgbClr val="0000FF"/>
                </a:solidFill>
                <a:latin typeface="Consolas"/>
              </a:rPr>
              <a:t>object parameter, </a:t>
            </a:r>
            <a:r>
              <a:rPr lang="en-AU" sz="1400" dirty="0" err="1" smtClean="0">
                <a:solidFill>
                  <a:srgbClr val="2B91AF"/>
                </a:solidFill>
                <a:latin typeface="Consolas"/>
              </a:rPr>
              <a:t>CultureInfo</a:t>
            </a:r>
            <a:r>
              <a:rPr lang="en-AU" sz="1400" dirty="0" smtClean="0">
                <a:solidFill>
                  <a:srgbClr val="2B91AF"/>
                </a:solidFill>
                <a:latin typeface="Consolas"/>
              </a:rPr>
              <a:t> culture)</a:t>
            </a:r>
          </a:p>
          <a:p>
            <a:r>
              <a:rPr lang="en-AU" sz="1400" dirty="0" smtClean="0">
                <a:solidFill>
                  <a:srgbClr val="2B91AF"/>
                </a:solidFill>
                <a:latin typeface="Consolas"/>
              </a:rPr>
              <a:t>{</a:t>
            </a:r>
          </a:p>
          <a:p>
            <a:r>
              <a:rPr lang="en-AU" sz="1400" dirty="0" smtClean="0">
                <a:solidFill>
                  <a:srgbClr val="0000FF"/>
                </a:solidFill>
                <a:latin typeface="Consolas"/>
              </a:rPr>
              <a:t>	throw new </a:t>
            </a:r>
            <a:r>
              <a:rPr lang="en-AU" sz="1400" b="1" dirty="0" err="1" smtClean="0">
                <a:solidFill>
                  <a:srgbClr val="00008B"/>
                </a:solidFill>
                <a:latin typeface="Consolas"/>
              </a:rPr>
              <a:t>NotImplementedException</a:t>
            </a:r>
            <a:r>
              <a:rPr lang="en-AU" sz="1400" b="1" dirty="0" smtClean="0">
                <a:solidFill>
                  <a:srgbClr val="00008B"/>
                </a:solidFill>
                <a:latin typeface="Consolas"/>
              </a:rPr>
              <a:t>();</a:t>
            </a:r>
          </a:p>
          <a:p>
            <a:r>
              <a:rPr lang="en-AU" sz="1400" dirty="0" smtClean="0">
                <a:solidFill>
                  <a:srgbClr val="00008B"/>
                </a:solidFill>
                <a:latin typeface="Consolas"/>
              </a:rPr>
              <a:t>}</a:t>
            </a:r>
          </a:p>
          <a:p>
            <a:r>
              <a:rPr lang="en-AU" sz="1400" dirty="0" smtClean="0">
                <a:solidFill>
                  <a:srgbClr val="00008B"/>
                </a:solidFill>
                <a:latin typeface="Consolas"/>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96752"/>
            <a:ext cx="8496944" cy="3539430"/>
          </a:xfrm>
          <a:prstGeom prst="rect">
            <a:avLst/>
          </a:prstGeom>
        </p:spPr>
        <p:txBody>
          <a:bodyPr wrap="square">
            <a:spAutoFit/>
          </a:bodyPr>
          <a:lstStyle/>
          <a:p>
            <a:r>
              <a:rPr lang="en-AU" sz="1400" dirty="0" smtClean="0">
                <a:solidFill>
                  <a:srgbClr val="0000FF"/>
                </a:solidFill>
                <a:latin typeface="Consolas"/>
              </a:rPr>
              <a:t>&lt;</a:t>
            </a:r>
            <a:r>
              <a:rPr lang="en-AU" sz="1400" dirty="0" smtClean="0">
                <a:solidFill>
                  <a:srgbClr val="A31515"/>
                </a:solidFill>
                <a:latin typeface="Consolas"/>
              </a:rPr>
              <a:t>Window</a:t>
            </a:r>
            <a:r>
              <a:rPr lang="en-AU" sz="1400" dirty="0" smtClean="0">
                <a:solidFill>
                  <a:srgbClr val="FF0000"/>
                </a:solidFill>
                <a:latin typeface="Consolas"/>
              </a:rPr>
              <a:t> x</a:t>
            </a:r>
            <a:r>
              <a:rPr lang="en-AU" sz="1400" dirty="0" smtClean="0">
                <a:solidFill>
                  <a:srgbClr val="0000FF"/>
                </a:solidFill>
                <a:latin typeface="Consolas"/>
              </a:rPr>
              <a:t>:</a:t>
            </a:r>
            <a:r>
              <a:rPr lang="en-AU" sz="1400" dirty="0" smtClean="0">
                <a:solidFill>
                  <a:srgbClr val="FF0000"/>
                </a:solidFill>
                <a:latin typeface="Consolas"/>
              </a:rPr>
              <a:t>Class</a:t>
            </a:r>
            <a:r>
              <a:rPr lang="en-AU" sz="1400" dirty="0" smtClean="0">
                <a:solidFill>
                  <a:srgbClr val="0000FF"/>
                </a:solidFill>
                <a:latin typeface="Consolas"/>
              </a:rPr>
              <a:t>="</a:t>
            </a:r>
            <a:r>
              <a:rPr lang="en-AU" sz="1400" dirty="0" err="1" smtClean="0">
                <a:solidFill>
                  <a:srgbClr val="0000FF"/>
                </a:solidFill>
                <a:latin typeface="Consolas"/>
              </a:rPr>
              <a:t>SimpleBooleanConverter.MainWindow</a:t>
            </a:r>
            <a:r>
              <a:rPr lang="en-AU" sz="1400" dirty="0" smtClean="0">
                <a:solidFill>
                  <a:srgbClr val="0000FF"/>
                </a:solidFill>
                <a:latin typeface="Consolas"/>
              </a:rPr>
              <a:t>“</a:t>
            </a:r>
          </a:p>
          <a:p>
            <a:r>
              <a:rPr lang="en-AU" sz="1400" dirty="0" smtClean="0">
                <a:solidFill>
                  <a:srgbClr val="FF0000"/>
                </a:solidFill>
                <a:latin typeface="Consolas"/>
              </a:rPr>
              <a:t>	</a:t>
            </a:r>
            <a:r>
              <a:rPr lang="en-AU" sz="1400" dirty="0" err="1" smtClean="0">
                <a:solidFill>
                  <a:srgbClr val="FF0000"/>
                </a:solidFill>
                <a:latin typeface="Consolas"/>
              </a:rPr>
              <a:t>xmlns</a:t>
            </a:r>
            <a:r>
              <a:rPr lang="en-AU" sz="1400" dirty="0" smtClean="0">
                <a:solidFill>
                  <a:srgbClr val="0000FF"/>
                </a:solidFill>
                <a:latin typeface="Consolas"/>
              </a:rPr>
              <a:t>="http://schemas.microsoft.com/winfx/2006/xaml/presentation"</a:t>
            </a:r>
          </a:p>
          <a:p>
            <a:r>
              <a:rPr lang="en-AU" sz="1400" dirty="0" smtClean="0">
                <a:solidFill>
                  <a:srgbClr val="0000FF"/>
                </a:solidFill>
                <a:latin typeface="Consolas"/>
              </a:rPr>
              <a:t>	</a:t>
            </a:r>
            <a:r>
              <a:rPr lang="en-AU" sz="1400" dirty="0" err="1" smtClean="0">
                <a:solidFill>
                  <a:srgbClr val="FF0000"/>
                </a:solidFill>
                <a:latin typeface="Consolas"/>
              </a:rPr>
              <a:t>xmlns</a:t>
            </a:r>
            <a:r>
              <a:rPr lang="en-AU" sz="1400" dirty="0" err="1" smtClean="0">
                <a:solidFill>
                  <a:srgbClr val="0000FF"/>
                </a:solidFill>
                <a:latin typeface="Consolas"/>
              </a:rPr>
              <a:t>:</a:t>
            </a:r>
            <a:r>
              <a:rPr lang="en-AU" sz="1400" dirty="0" err="1" smtClean="0">
                <a:solidFill>
                  <a:srgbClr val="FF0000"/>
                </a:solidFill>
                <a:latin typeface="Consolas"/>
              </a:rPr>
              <a:t>x</a:t>
            </a:r>
            <a:r>
              <a:rPr lang="en-AU" sz="1400" dirty="0" smtClean="0">
                <a:solidFill>
                  <a:srgbClr val="0000FF"/>
                </a:solidFill>
                <a:latin typeface="Consolas"/>
              </a:rPr>
              <a:t>="http://schemas.microsoft.com/winfx/2006/xaml"</a:t>
            </a:r>
            <a:r>
              <a:rPr lang="en-AU" sz="1400" dirty="0" smtClean="0">
                <a:solidFill>
                  <a:srgbClr val="FF0000"/>
                </a:solidFill>
                <a:latin typeface="Consolas"/>
              </a:rPr>
              <a:t> </a:t>
            </a:r>
            <a:r>
              <a:rPr lang="en-AU" sz="1400" dirty="0" err="1" smtClean="0">
                <a:solidFill>
                  <a:srgbClr val="FF0000"/>
                </a:solidFill>
                <a:latin typeface="Consolas"/>
              </a:rPr>
              <a:t>xmlns</a:t>
            </a:r>
            <a:r>
              <a:rPr lang="en-AU" sz="1400" dirty="0" err="1" smtClean="0">
                <a:solidFill>
                  <a:srgbClr val="0000FF"/>
                </a:solidFill>
                <a:latin typeface="Consolas"/>
              </a:rPr>
              <a:t>:</a:t>
            </a:r>
            <a:r>
              <a:rPr lang="en-AU" sz="1400" dirty="0" err="1" smtClean="0">
                <a:solidFill>
                  <a:srgbClr val="FF0000"/>
                </a:solidFill>
                <a:latin typeface="Consolas"/>
              </a:rPr>
              <a:t>System</a:t>
            </a:r>
            <a:r>
              <a:rPr lang="en-AU" sz="1400" dirty="0" smtClean="0">
                <a:solidFill>
                  <a:srgbClr val="0000FF"/>
                </a:solidFill>
                <a:latin typeface="Consolas"/>
              </a:rPr>
              <a:t>="</a:t>
            </a:r>
            <a:r>
              <a:rPr lang="en-AU" sz="1400" dirty="0" err="1" smtClean="0">
                <a:solidFill>
                  <a:srgbClr val="0000FF"/>
                </a:solidFill>
                <a:latin typeface="Consolas"/>
              </a:rPr>
              <a:t>clr-namespace:System;assembly</a:t>
            </a:r>
            <a:r>
              <a:rPr lang="en-AU" sz="1400" dirty="0" smtClean="0">
                <a:solidFill>
                  <a:srgbClr val="0000FF"/>
                </a:solidFill>
                <a:latin typeface="Consolas"/>
              </a:rPr>
              <a:t>=</a:t>
            </a:r>
            <a:r>
              <a:rPr lang="en-AU" sz="1400" dirty="0" err="1" smtClean="0">
                <a:solidFill>
                  <a:srgbClr val="0000FF"/>
                </a:solidFill>
                <a:latin typeface="Consolas"/>
              </a:rPr>
              <a:t>mscorlib</a:t>
            </a:r>
            <a:r>
              <a:rPr lang="en-AU" sz="1400" dirty="0" smtClean="0">
                <a:solidFill>
                  <a:srgbClr val="0000FF"/>
                </a:solidFill>
                <a:latin typeface="Consolas"/>
              </a:rPr>
              <a:t>"</a:t>
            </a:r>
            <a:r>
              <a:rPr lang="en-AU" sz="1400" dirty="0" smtClean="0">
                <a:solidFill>
                  <a:srgbClr val="FF0000"/>
                </a:solidFill>
                <a:latin typeface="Consolas"/>
              </a:rPr>
              <a:t> 	</a:t>
            </a:r>
            <a:r>
              <a:rPr lang="en-AU" sz="1400" dirty="0" err="1" smtClean="0">
                <a:solidFill>
                  <a:srgbClr val="FF0000"/>
                </a:solidFill>
                <a:latin typeface="Consolas"/>
              </a:rPr>
              <a:t>xmlns</a:t>
            </a:r>
            <a:r>
              <a:rPr lang="en-AU" sz="1400" dirty="0" err="1" smtClean="0">
                <a:solidFill>
                  <a:srgbClr val="0000FF"/>
                </a:solidFill>
                <a:latin typeface="Consolas"/>
              </a:rPr>
              <a:t>:</a:t>
            </a:r>
            <a:r>
              <a:rPr lang="en-AU" sz="1400" dirty="0" err="1" smtClean="0">
                <a:solidFill>
                  <a:srgbClr val="FF0000"/>
                </a:solidFill>
                <a:latin typeface="Consolas"/>
              </a:rPr>
              <a:t>SimpleDataBinding</a:t>
            </a:r>
            <a:r>
              <a:rPr lang="en-AU" sz="1400" dirty="0" smtClean="0">
                <a:solidFill>
                  <a:srgbClr val="0000FF"/>
                </a:solidFill>
                <a:latin typeface="Consolas"/>
              </a:rPr>
              <a:t>="</a:t>
            </a:r>
            <a:r>
              <a:rPr lang="en-AU" sz="1400" dirty="0" err="1" smtClean="0">
                <a:solidFill>
                  <a:srgbClr val="0000FF"/>
                </a:solidFill>
                <a:latin typeface="Consolas"/>
              </a:rPr>
              <a:t>clr-namespace:SimpleDataBinding</a:t>
            </a:r>
            <a:r>
              <a:rPr lang="en-AU" sz="1400" dirty="0" smtClean="0">
                <a:solidFill>
                  <a:srgbClr val="0000FF"/>
                </a:solidFill>
                <a:latin typeface="Consolas"/>
              </a:rPr>
              <a:t>"</a:t>
            </a:r>
            <a:r>
              <a:rPr lang="en-AU" sz="1400" dirty="0" smtClean="0">
                <a:solidFill>
                  <a:srgbClr val="FF0000"/>
                </a:solidFill>
                <a:latin typeface="Consolas"/>
              </a:rPr>
              <a:t> Title</a:t>
            </a:r>
            <a:r>
              <a:rPr lang="en-AU" sz="1400" dirty="0" smtClean="0">
                <a:solidFill>
                  <a:srgbClr val="0000FF"/>
                </a:solidFill>
                <a:latin typeface="Consolas"/>
              </a:rPr>
              <a:t>="</a:t>
            </a:r>
            <a:r>
              <a:rPr lang="en-AU" sz="1400" dirty="0" err="1" smtClean="0">
                <a:solidFill>
                  <a:srgbClr val="0000FF"/>
                </a:solidFill>
                <a:latin typeface="Consolas"/>
              </a:rPr>
              <a:t>MainWindow</a:t>
            </a:r>
            <a:r>
              <a:rPr lang="en-AU" sz="1400" dirty="0" smtClean="0">
                <a:solidFill>
                  <a:srgbClr val="0000FF"/>
                </a:solidFill>
                <a:latin typeface="Consolas"/>
              </a:rPr>
              <a:t>"</a:t>
            </a:r>
            <a:r>
              <a:rPr lang="en-AU" sz="1400" dirty="0" smtClean="0">
                <a:solidFill>
                  <a:srgbClr val="FF0000"/>
                </a:solidFill>
                <a:latin typeface="Consolas"/>
              </a:rPr>
              <a:t> Height</a:t>
            </a:r>
            <a:r>
              <a:rPr lang="en-AU" sz="1400" dirty="0" smtClean="0">
                <a:solidFill>
                  <a:srgbClr val="0000FF"/>
                </a:solidFill>
                <a:latin typeface="Consolas"/>
              </a:rPr>
              <a:t>="350"</a:t>
            </a:r>
            <a:r>
              <a:rPr lang="en-AU" sz="1400" dirty="0" smtClean="0">
                <a:solidFill>
                  <a:srgbClr val="FF0000"/>
                </a:solidFill>
                <a:latin typeface="Consolas"/>
              </a:rPr>
              <a:t> Width</a:t>
            </a:r>
            <a:r>
              <a:rPr lang="en-AU" sz="1400" dirty="0" smtClean="0">
                <a:solidFill>
                  <a:srgbClr val="0000FF"/>
                </a:solidFill>
                <a:latin typeface="Consolas"/>
              </a:rPr>
              <a:t>="525"&gt;</a:t>
            </a:r>
          </a:p>
          <a:p>
            <a:endParaRPr lang="en-US" sz="1400" dirty="0">
              <a:solidFill>
                <a:srgbClr val="0000FF"/>
              </a:solidFill>
              <a:latin typeface="Consolas"/>
            </a:endParaRPr>
          </a:p>
          <a:p>
            <a:endParaRPr lang="en-AU" sz="1400" dirty="0" smtClean="0">
              <a:solidFill>
                <a:srgbClr val="0000FF"/>
              </a:solidFill>
              <a:latin typeface="Consolas"/>
            </a:endParaRPr>
          </a:p>
          <a:p>
            <a:r>
              <a:rPr lang="en-AU" sz="1400" dirty="0" smtClean="0">
                <a:solidFill>
                  <a:srgbClr val="0000FF"/>
                </a:solidFill>
                <a:latin typeface="Consolas"/>
              </a:rPr>
              <a:t>&lt;</a:t>
            </a:r>
            <a:r>
              <a:rPr lang="en-AU" sz="1400" dirty="0" err="1" smtClean="0">
                <a:solidFill>
                  <a:srgbClr val="A31515"/>
                </a:solidFill>
                <a:latin typeface="Consolas"/>
              </a:rPr>
              <a:t>Window.Resources</a:t>
            </a:r>
            <a:r>
              <a:rPr lang="en-AU" sz="1400" dirty="0" smtClean="0">
                <a:solidFill>
                  <a:srgbClr val="0000FF"/>
                </a:solidFill>
                <a:latin typeface="Consolas"/>
              </a:rPr>
              <a:t>&gt;</a:t>
            </a:r>
          </a:p>
          <a:p>
            <a:r>
              <a:rPr lang="en-AU" sz="1400" dirty="0" smtClean="0">
                <a:solidFill>
                  <a:srgbClr val="0000FF"/>
                </a:solidFill>
                <a:latin typeface="Consolas"/>
              </a:rPr>
              <a:t>	&lt;</a:t>
            </a:r>
            <a:r>
              <a:rPr lang="en-AU" sz="1400" dirty="0" err="1" smtClean="0">
                <a:solidFill>
                  <a:srgbClr val="A31515"/>
                </a:solidFill>
                <a:latin typeface="Consolas"/>
              </a:rPr>
              <a:t>SimpleDataBinding</a:t>
            </a:r>
            <a:r>
              <a:rPr lang="en-AU" sz="1400" dirty="0" err="1" smtClean="0">
                <a:solidFill>
                  <a:srgbClr val="0000FF"/>
                </a:solidFill>
                <a:latin typeface="Consolas"/>
              </a:rPr>
              <a:t>:</a:t>
            </a:r>
            <a:r>
              <a:rPr lang="en-AU" sz="1400" dirty="0" err="1" smtClean="0">
                <a:solidFill>
                  <a:srgbClr val="A31515"/>
                </a:solidFill>
                <a:latin typeface="Consolas"/>
              </a:rPr>
              <a:t>BooleanToVisibilityValueConverter</a:t>
            </a:r>
            <a:r>
              <a:rPr lang="en-AU" sz="1400" dirty="0" smtClean="0">
                <a:solidFill>
                  <a:srgbClr val="FF0000"/>
                </a:solidFill>
                <a:latin typeface="Consolas"/>
              </a:rPr>
              <a:t> x</a:t>
            </a:r>
            <a:r>
              <a:rPr lang="en-AU" sz="1400" dirty="0" smtClean="0">
                <a:solidFill>
                  <a:srgbClr val="0000FF"/>
                </a:solidFill>
                <a:latin typeface="Consolas"/>
              </a:rPr>
              <a:t>:</a:t>
            </a:r>
            <a:r>
              <a:rPr lang="en-AU" sz="1400" dirty="0" smtClean="0">
                <a:solidFill>
                  <a:srgbClr val="FF0000"/>
                </a:solidFill>
                <a:latin typeface="Consolas"/>
              </a:rPr>
              <a:t>Key</a:t>
            </a:r>
            <a:r>
              <a:rPr lang="en-AU" sz="1400" dirty="0" smtClean="0">
                <a:solidFill>
                  <a:srgbClr val="0000FF"/>
                </a:solidFill>
                <a:latin typeface="Consolas"/>
              </a:rPr>
              <a:t>="</a:t>
            </a:r>
            <a:r>
              <a:rPr lang="en-AU" sz="1400" dirty="0" err="1" smtClean="0">
                <a:solidFill>
                  <a:srgbClr val="0000FF"/>
                </a:solidFill>
                <a:latin typeface="Consolas"/>
              </a:rPr>
              <a:t>blnToVis</a:t>
            </a:r>
            <a:r>
              <a:rPr lang="en-AU" sz="1400" dirty="0" smtClean="0">
                <a:solidFill>
                  <a:srgbClr val="0000FF"/>
                </a:solidFill>
                <a:latin typeface="Consolas"/>
              </a:rPr>
              <a:t>"/&gt;</a:t>
            </a:r>
          </a:p>
          <a:p>
            <a:r>
              <a:rPr lang="en-AU" sz="1400" dirty="0" smtClean="0">
                <a:solidFill>
                  <a:srgbClr val="0000FF"/>
                </a:solidFill>
                <a:latin typeface="Consolas"/>
              </a:rPr>
              <a:t>	&lt;</a:t>
            </a:r>
            <a:r>
              <a:rPr lang="en-AU" sz="1400" dirty="0" err="1" smtClean="0">
                <a:solidFill>
                  <a:srgbClr val="A31515"/>
                </a:solidFill>
                <a:latin typeface="Consolas"/>
              </a:rPr>
              <a:t>System</a:t>
            </a:r>
            <a:r>
              <a:rPr lang="en-AU" sz="1400" dirty="0" err="1" smtClean="0">
                <a:solidFill>
                  <a:srgbClr val="0000FF"/>
                </a:solidFill>
                <a:latin typeface="Consolas"/>
              </a:rPr>
              <a:t>:</a:t>
            </a:r>
            <a:r>
              <a:rPr lang="en-AU" sz="1400" dirty="0" err="1" smtClean="0">
                <a:solidFill>
                  <a:srgbClr val="A31515"/>
                </a:solidFill>
                <a:latin typeface="Consolas"/>
              </a:rPr>
              <a:t>Boolean</a:t>
            </a:r>
            <a:r>
              <a:rPr lang="en-AU" sz="1400" dirty="0" smtClean="0">
                <a:solidFill>
                  <a:srgbClr val="FF0000"/>
                </a:solidFill>
                <a:latin typeface="Consolas"/>
              </a:rPr>
              <a:t> x</a:t>
            </a:r>
            <a:r>
              <a:rPr lang="en-AU" sz="1400" dirty="0" smtClean="0">
                <a:solidFill>
                  <a:srgbClr val="0000FF"/>
                </a:solidFill>
                <a:latin typeface="Consolas"/>
              </a:rPr>
              <a:t>:</a:t>
            </a:r>
            <a:r>
              <a:rPr lang="en-AU" sz="1400" dirty="0" smtClean="0">
                <a:solidFill>
                  <a:srgbClr val="FF0000"/>
                </a:solidFill>
                <a:latin typeface="Consolas"/>
              </a:rPr>
              <a:t>Key</a:t>
            </a:r>
            <a:r>
              <a:rPr lang="en-AU" sz="1400" dirty="0" smtClean="0">
                <a:solidFill>
                  <a:srgbClr val="0000FF"/>
                </a:solidFill>
                <a:latin typeface="Consolas"/>
              </a:rPr>
              <a:t>="</a:t>
            </a:r>
            <a:r>
              <a:rPr lang="en-AU" sz="1400" dirty="0" err="1" smtClean="0">
                <a:solidFill>
                  <a:srgbClr val="0000FF"/>
                </a:solidFill>
                <a:latin typeface="Consolas"/>
              </a:rPr>
              <a:t>PlaysCricket</a:t>
            </a:r>
            <a:r>
              <a:rPr lang="en-AU" sz="1400" dirty="0" smtClean="0">
                <a:solidFill>
                  <a:srgbClr val="0000FF"/>
                </a:solidFill>
                <a:latin typeface="Consolas"/>
              </a:rPr>
              <a:t>"&gt;</a:t>
            </a:r>
            <a:r>
              <a:rPr lang="en-AU" sz="1400" dirty="0" smtClean="0">
                <a:solidFill>
                  <a:srgbClr val="A31515"/>
                </a:solidFill>
                <a:latin typeface="Consolas"/>
              </a:rPr>
              <a:t>False</a:t>
            </a:r>
            <a:r>
              <a:rPr lang="en-AU" sz="1400" dirty="0" smtClean="0">
                <a:solidFill>
                  <a:srgbClr val="0000FF"/>
                </a:solidFill>
                <a:latin typeface="Consolas"/>
              </a:rPr>
              <a:t>&lt;/</a:t>
            </a:r>
            <a:r>
              <a:rPr lang="en-AU" sz="1400" dirty="0" err="1" smtClean="0">
                <a:solidFill>
                  <a:srgbClr val="A31515"/>
                </a:solidFill>
                <a:latin typeface="Consolas"/>
              </a:rPr>
              <a:t>System</a:t>
            </a:r>
            <a:r>
              <a:rPr lang="en-AU" sz="1400" dirty="0" err="1" smtClean="0">
                <a:solidFill>
                  <a:srgbClr val="0000FF"/>
                </a:solidFill>
                <a:latin typeface="Consolas"/>
              </a:rPr>
              <a:t>:</a:t>
            </a:r>
            <a:r>
              <a:rPr lang="en-AU" sz="1400" dirty="0" err="1" smtClean="0">
                <a:solidFill>
                  <a:srgbClr val="A31515"/>
                </a:solidFill>
                <a:latin typeface="Consolas"/>
              </a:rPr>
              <a:t>Boolean</a:t>
            </a:r>
            <a:r>
              <a:rPr lang="en-AU" sz="1400" dirty="0" smtClean="0">
                <a:solidFill>
                  <a:srgbClr val="0000FF"/>
                </a:solidFill>
                <a:latin typeface="Consolas"/>
              </a:rPr>
              <a:t>&gt;</a:t>
            </a:r>
          </a:p>
          <a:p>
            <a:endParaRPr lang="en-AU" sz="1400" dirty="0" smtClean="0">
              <a:solidFill>
                <a:srgbClr val="A31515"/>
              </a:solidFill>
              <a:latin typeface="Consolas"/>
            </a:endParaRPr>
          </a:p>
          <a:p>
            <a:r>
              <a:rPr lang="en-AU" sz="1400" dirty="0" smtClean="0">
                <a:solidFill>
                  <a:srgbClr val="0000FF"/>
                </a:solidFill>
                <a:latin typeface="Consolas"/>
              </a:rPr>
              <a:t>	&lt;</a:t>
            </a:r>
            <a:r>
              <a:rPr lang="en-AU" sz="1400" dirty="0" smtClean="0">
                <a:solidFill>
                  <a:srgbClr val="A31515"/>
                </a:solidFill>
                <a:latin typeface="Consolas"/>
              </a:rPr>
              <a:t>Style</a:t>
            </a:r>
            <a:r>
              <a:rPr lang="en-AU" sz="1400" dirty="0" smtClean="0">
                <a:solidFill>
                  <a:srgbClr val="FF0000"/>
                </a:solidFill>
                <a:latin typeface="Consolas"/>
              </a:rPr>
              <a:t> </a:t>
            </a:r>
            <a:r>
              <a:rPr lang="en-AU" sz="1400" dirty="0" err="1" smtClean="0">
                <a:solidFill>
                  <a:srgbClr val="FF0000"/>
                </a:solidFill>
                <a:latin typeface="Consolas"/>
              </a:rPr>
              <a:t>TargetType</a:t>
            </a:r>
            <a:r>
              <a:rPr lang="en-AU" sz="1400" dirty="0" smtClean="0">
                <a:solidFill>
                  <a:srgbClr val="0000FF"/>
                </a:solidFill>
                <a:latin typeface="Consolas"/>
              </a:rPr>
              <a:t>="</a:t>
            </a:r>
            <a:r>
              <a:rPr lang="en-AU" sz="1400" dirty="0" err="1" smtClean="0">
                <a:solidFill>
                  <a:srgbClr val="0000FF"/>
                </a:solidFill>
                <a:latin typeface="Consolas"/>
              </a:rPr>
              <a:t>TextBlock</a:t>
            </a:r>
            <a:r>
              <a:rPr lang="en-AU" sz="1400" dirty="0" smtClean="0">
                <a:solidFill>
                  <a:srgbClr val="0000FF"/>
                </a:solidFill>
                <a:latin typeface="Consolas"/>
              </a:rPr>
              <a:t>"&gt;</a:t>
            </a:r>
          </a:p>
          <a:p>
            <a:r>
              <a:rPr lang="en-AU" sz="1400" dirty="0" smtClean="0">
                <a:solidFill>
                  <a:srgbClr val="0000FF"/>
                </a:solidFill>
                <a:latin typeface="Consolas"/>
              </a:rPr>
              <a:t>		&lt;</a:t>
            </a:r>
            <a:r>
              <a:rPr lang="en-AU" sz="1400" dirty="0" smtClean="0">
                <a:solidFill>
                  <a:srgbClr val="A31515"/>
                </a:solidFill>
                <a:latin typeface="Consolas"/>
              </a:rPr>
              <a:t>Setter</a:t>
            </a:r>
            <a:r>
              <a:rPr lang="en-AU" sz="1400" dirty="0" smtClean="0">
                <a:solidFill>
                  <a:srgbClr val="FF0000"/>
                </a:solidFill>
                <a:latin typeface="Consolas"/>
              </a:rPr>
              <a:t> Property</a:t>
            </a:r>
            <a:r>
              <a:rPr lang="en-AU" sz="1400" dirty="0" smtClean="0">
                <a:solidFill>
                  <a:srgbClr val="0000FF"/>
                </a:solidFill>
                <a:latin typeface="Consolas"/>
              </a:rPr>
              <a:t>="Width"</a:t>
            </a:r>
            <a:r>
              <a:rPr lang="en-AU" sz="1400" dirty="0" smtClean="0">
                <a:solidFill>
                  <a:srgbClr val="FF0000"/>
                </a:solidFill>
                <a:latin typeface="Consolas"/>
              </a:rPr>
              <a:t> Value</a:t>
            </a:r>
            <a:r>
              <a:rPr lang="en-AU" sz="1400" dirty="0" smtClean="0">
                <a:solidFill>
                  <a:srgbClr val="0000FF"/>
                </a:solidFill>
                <a:latin typeface="Consolas"/>
              </a:rPr>
              <a:t>="150"/&gt;</a:t>
            </a:r>
          </a:p>
          <a:p>
            <a:r>
              <a:rPr lang="en-AU" sz="1400" dirty="0" smtClean="0">
                <a:solidFill>
                  <a:srgbClr val="0000FF"/>
                </a:solidFill>
                <a:latin typeface="Consolas"/>
              </a:rPr>
              <a:t>	&lt;/</a:t>
            </a:r>
            <a:r>
              <a:rPr lang="en-AU" sz="1400" dirty="0" smtClean="0">
                <a:solidFill>
                  <a:srgbClr val="A31515"/>
                </a:solidFill>
                <a:latin typeface="Consolas"/>
              </a:rPr>
              <a:t>Style</a:t>
            </a:r>
            <a:r>
              <a:rPr lang="en-AU" sz="1400" dirty="0" smtClean="0">
                <a:solidFill>
                  <a:srgbClr val="0000FF"/>
                </a:solidFill>
                <a:latin typeface="Consolas"/>
              </a:rPr>
              <a:t>&gt;</a:t>
            </a:r>
          </a:p>
          <a:p>
            <a:r>
              <a:rPr lang="en-AU" sz="1400" dirty="0" smtClean="0">
                <a:solidFill>
                  <a:srgbClr val="0000FF"/>
                </a:solidFill>
                <a:latin typeface="Consolas"/>
              </a:rPr>
              <a:t>&lt;/</a:t>
            </a:r>
            <a:r>
              <a:rPr lang="en-AU" sz="1400" dirty="0" err="1" smtClean="0">
                <a:solidFill>
                  <a:srgbClr val="A31515"/>
                </a:solidFill>
                <a:latin typeface="Consolas"/>
              </a:rPr>
              <a:t>Window.Resources</a:t>
            </a:r>
            <a:r>
              <a:rPr lang="en-AU" sz="1400" dirty="0" smtClean="0">
                <a:solidFill>
                  <a:srgbClr val="0000FF"/>
                </a:solidFill>
                <a:latin typeface="Consolas"/>
              </a:rPr>
              <a:t>&gt;</a:t>
            </a:r>
          </a:p>
          <a:p>
            <a:endParaRPr lang="en-AU" sz="1400" dirty="0" smtClean="0">
              <a:solidFill>
                <a:srgbClr val="0000FF"/>
              </a:solidFill>
              <a:latin typeface="Consolas"/>
            </a:endParaRPr>
          </a:p>
        </p:txBody>
      </p:sp>
      <p:sp>
        <p:nvSpPr>
          <p:cNvPr id="5" name="Rounded Rectangular Callout 4"/>
          <p:cNvSpPr/>
          <p:nvPr/>
        </p:nvSpPr>
        <p:spPr>
          <a:xfrm>
            <a:off x="4716016" y="2204864"/>
            <a:ext cx="2592288" cy="648072"/>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 the converter available</a:t>
            </a:r>
            <a:endParaRPr lang="en-AU" dirty="0"/>
          </a:p>
        </p:txBody>
      </p:sp>
      <p:sp>
        <p:nvSpPr>
          <p:cNvPr id="6" name="Line Callout 2 5"/>
          <p:cNvSpPr/>
          <p:nvPr/>
        </p:nvSpPr>
        <p:spPr>
          <a:xfrm>
            <a:off x="6012160" y="3573016"/>
            <a:ext cx="2088232" cy="432048"/>
          </a:xfrm>
          <a:prstGeom prst="borderCallout2">
            <a:avLst>
              <a:gd name="adj1" fmla="val 18750"/>
              <a:gd name="adj2" fmla="val -8333"/>
              <a:gd name="adj3" fmla="val 18750"/>
              <a:gd name="adj4" fmla="val -16667"/>
              <a:gd name="adj5" fmla="val -45697"/>
              <a:gd name="adj6" fmla="val -713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XAML as a factory</a:t>
            </a:r>
            <a:endParaRPr lang="en-A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556792"/>
            <a:ext cx="8784976" cy="4955203"/>
          </a:xfrm>
          <a:prstGeom prst="rect">
            <a:avLst/>
          </a:prstGeom>
        </p:spPr>
        <p:txBody>
          <a:bodyPr wrap="square">
            <a:spAutoFit/>
          </a:bodyPr>
          <a:lstStyle/>
          <a:p>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0000FF"/>
                </a:solidFill>
                <a:latin typeface="Consolas"/>
              </a:rPr>
              <a:t>&gt;</a:t>
            </a:r>
          </a:p>
          <a:p>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FF0000"/>
                </a:solidFill>
                <a:latin typeface="Consolas"/>
              </a:rPr>
              <a:t> Orientation</a:t>
            </a:r>
            <a:r>
              <a:rPr lang="en-AU" sz="1400" dirty="0" smtClean="0">
                <a:solidFill>
                  <a:srgbClr val="0000FF"/>
                </a:solidFill>
                <a:latin typeface="Consolas"/>
              </a:rPr>
              <a:t>="Horizontal"</a:t>
            </a:r>
            <a:r>
              <a:rPr lang="en-AU" sz="1400" dirty="0" smtClean="0">
                <a:solidFill>
                  <a:srgbClr val="FF0000"/>
                </a:solidFill>
                <a:latin typeface="Consolas"/>
              </a:rPr>
              <a:t> </a:t>
            </a:r>
            <a:r>
              <a:rPr lang="en-AU" sz="1400" dirty="0" err="1" smtClean="0">
                <a:solidFill>
                  <a:srgbClr val="FF0000"/>
                </a:solidFill>
                <a:latin typeface="Consolas"/>
              </a:rPr>
              <a:t>VerticalAlignment</a:t>
            </a:r>
            <a:r>
              <a:rPr lang="en-AU" sz="1400" dirty="0" smtClean="0">
                <a:solidFill>
                  <a:srgbClr val="0000FF"/>
                </a:solidFill>
                <a:latin typeface="Consolas"/>
              </a:rPr>
              <a:t>="Top"&gt;</a:t>
            </a:r>
          </a:p>
          <a:p>
            <a:pPr lvl="1"/>
            <a:r>
              <a:rPr lang="en-AU" sz="1400" dirty="0" smtClean="0">
                <a:solidFill>
                  <a:srgbClr val="0000FF"/>
                </a:solidFill>
                <a:latin typeface="Consolas"/>
              </a:rPr>
              <a:t>&lt;</a:t>
            </a:r>
            <a:r>
              <a:rPr lang="en-AU" sz="1400" dirty="0" err="1" smtClean="0">
                <a:solidFill>
                  <a:srgbClr val="A31515"/>
                </a:solidFill>
                <a:latin typeface="Consolas"/>
              </a:rPr>
              <a:t>TextBlock</a:t>
            </a:r>
            <a:r>
              <a:rPr lang="en-AU" sz="1400" dirty="0" smtClean="0">
                <a:solidFill>
                  <a:srgbClr val="0000FF"/>
                </a:solidFill>
                <a:latin typeface="Consolas"/>
              </a:rPr>
              <a:t>&gt;</a:t>
            </a:r>
            <a:r>
              <a:rPr lang="en-AU" sz="1400" dirty="0" smtClean="0">
                <a:solidFill>
                  <a:srgbClr val="A31515"/>
                </a:solidFill>
                <a:latin typeface="Consolas"/>
              </a:rPr>
              <a:t>How old are your?</a:t>
            </a:r>
            <a:r>
              <a:rPr lang="en-AU" sz="1400" dirty="0" smtClean="0">
                <a:solidFill>
                  <a:srgbClr val="0000FF"/>
                </a:solidFill>
                <a:latin typeface="Consolas"/>
              </a:rPr>
              <a:t>&lt;/</a:t>
            </a:r>
            <a:r>
              <a:rPr lang="en-AU" sz="1400" dirty="0" err="1" smtClean="0">
                <a:solidFill>
                  <a:srgbClr val="A31515"/>
                </a:solidFill>
                <a:latin typeface="Consolas"/>
              </a:rPr>
              <a:t>TextBlock</a:t>
            </a:r>
            <a:r>
              <a:rPr lang="en-AU" sz="1400" dirty="0" smtClean="0">
                <a:solidFill>
                  <a:srgbClr val="0000FF"/>
                </a:solidFill>
                <a:latin typeface="Consolas"/>
              </a:rPr>
              <a:t>&gt;</a:t>
            </a:r>
          </a:p>
          <a:p>
            <a:pPr lvl="1"/>
            <a:r>
              <a:rPr lang="en-AU" sz="1400" dirty="0" smtClean="0">
                <a:solidFill>
                  <a:srgbClr val="0000FF"/>
                </a:solidFill>
                <a:latin typeface="Consolas"/>
              </a:rPr>
              <a:t>&lt;</a:t>
            </a:r>
            <a:r>
              <a:rPr lang="en-AU" sz="1400" dirty="0" err="1" smtClean="0">
                <a:solidFill>
                  <a:srgbClr val="A31515"/>
                </a:solidFill>
                <a:latin typeface="Consolas"/>
              </a:rPr>
              <a:t>TextBox</a:t>
            </a:r>
            <a:r>
              <a:rPr lang="en-AU" sz="1400" dirty="0" smtClean="0">
                <a:solidFill>
                  <a:srgbClr val="FF0000"/>
                </a:solidFill>
                <a:latin typeface="Consolas"/>
              </a:rPr>
              <a:t> Name</a:t>
            </a:r>
            <a:r>
              <a:rPr lang="en-AU" sz="1400" dirty="0" smtClean="0">
                <a:solidFill>
                  <a:srgbClr val="0000FF"/>
                </a:solidFill>
                <a:latin typeface="Consolas"/>
              </a:rPr>
              <a:t>="Age"/&gt;</a:t>
            </a:r>
          </a:p>
          <a:p>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0000FF"/>
                </a:solidFill>
                <a:latin typeface="Consolas"/>
              </a:rPr>
              <a:t>&gt;</a:t>
            </a:r>
          </a:p>
          <a:p>
            <a:r>
              <a:rPr lang="en-AU" sz="1400" b="1" dirty="0" smtClean="0">
                <a:solidFill>
                  <a:srgbClr val="0000FF"/>
                </a:solidFill>
                <a:latin typeface="Consolas"/>
              </a:rPr>
              <a:t>&lt;</a:t>
            </a:r>
            <a:r>
              <a:rPr lang="en-AU" sz="1400" b="1" dirty="0" err="1" smtClean="0">
                <a:solidFill>
                  <a:srgbClr val="A31515"/>
                </a:solidFill>
                <a:latin typeface="Consolas"/>
              </a:rPr>
              <a:t>StackPanel</a:t>
            </a:r>
            <a:r>
              <a:rPr lang="en-AU" sz="1400" b="1" dirty="0" smtClean="0">
                <a:solidFill>
                  <a:srgbClr val="FF0000"/>
                </a:solidFill>
                <a:latin typeface="Consolas"/>
              </a:rPr>
              <a:t> Visibility</a:t>
            </a:r>
            <a:r>
              <a:rPr lang="en-AU" sz="1400" b="1" dirty="0" smtClean="0">
                <a:solidFill>
                  <a:srgbClr val="0000FF"/>
                </a:solidFill>
                <a:latin typeface="Consolas"/>
              </a:rPr>
              <a:t>="{</a:t>
            </a:r>
            <a:r>
              <a:rPr lang="en-AU" sz="1400" b="1" dirty="0" smtClean="0">
                <a:solidFill>
                  <a:srgbClr val="A31515"/>
                </a:solidFill>
                <a:latin typeface="Consolas"/>
              </a:rPr>
              <a:t>Binding</a:t>
            </a:r>
            <a:r>
              <a:rPr lang="en-AU" sz="1400" b="1" dirty="0" smtClean="0">
                <a:solidFill>
                  <a:srgbClr val="FF0000"/>
                </a:solidFill>
                <a:latin typeface="Consolas"/>
              </a:rPr>
              <a:t> Source</a:t>
            </a:r>
            <a:r>
              <a:rPr lang="en-AU" sz="1400" b="1" dirty="0" smtClean="0">
                <a:solidFill>
                  <a:srgbClr val="0000FF"/>
                </a:solidFill>
                <a:latin typeface="Consolas"/>
              </a:rPr>
              <a:t>={</a:t>
            </a:r>
            <a:r>
              <a:rPr lang="en-AU" sz="1400" b="1" dirty="0" err="1" smtClean="0">
                <a:solidFill>
                  <a:srgbClr val="A31515"/>
                </a:solidFill>
                <a:latin typeface="Consolas"/>
              </a:rPr>
              <a:t>StaticResource</a:t>
            </a:r>
            <a:r>
              <a:rPr lang="en-AU" sz="1400" b="1" dirty="0" smtClean="0">
                <a:solidFill>
                  <a:srgbClr val="FF0000"/>
                </a:solidFill>
                <a:latin typeface="Consolas"/>
              </a:rPr>
              <a:t> </a:t>
            </a:r>
            <a:r>
              <a:rPr lang="en-AU" sz="1400" b="1" dirty="0" err="1" smtClean="0">
                <a:solidFill>
                  <a:srgbClr val="FF0000"/>
                </a:solidFill>
                <a:latin typeface="Consolas"/>
              </a:rPr>
              <a:t>PlaysCricket</a:t>
            </a:r>
            <a:r>
              <a:rPr lang="en-AU" sz="1400" b="1" dirty="0" smtClean="0">
                <a:solidFill>
                  <a:srgbClr val="0000FF"/>
                </a:solidFill>
                <a:latin typeface="Consolas"/>
              </a:rPr>
              <a:t>},</a:t>
            </a:r>
            <a:r>
              <a:rPr lang="en-AU" sz="1400" b="1" dirty="0" smtClean="0">
                <a:solidFill>
                  <a:srgbClr val="FF0000"/>
                </a:solidFill>
                <a:latin typeface="Consolas"/>
              </a:rPr>
              <a:t> Converter</a:t>
            </a:r>
            <a:r>
              <a:rPr lang="en-AU" sz="1400" b="1" dirty="0" smtClean="0">
                <a:solidFill>
                  <a:srgbClr val="0000FF"/>
                </a:solidFill>
                <a:latin typeface="Consolas"/>
              </a:rPr>
              <a:t>={</a:t>
            </a:r>
            <a:r>
              <a:rPr lang="en-AU" sz="1400" b="1" dirty="0" err="1" smtClean="0">
                <a:solidFill>
                  <a:srgbClr val="A31515"/>
                </a:solidFill>
                <a:latin typeface="Consolas"/>
              </a:rPr>
              <a:t>StaticResource</a:t>
            </a:r>
            <a:r>
              <a:rPr lang="en-AU" sz="1400" b="1" dirty="0" smtClean="0">
                <a:solidFill>
                  <a:srgbClr val="FF0000"/>
                </a:solidFill>
                <a:latin typeface="Consolas"/>
              </a:rPr>
              <a:t> </a:t>
            </a:r>
            <a:r>
              <a:rPr lang="en-AU" sz="1400" b="1" dirty="0" err="1" smtClean="0">
                <a:solidFill>
                  <a:srgbClr val="FF0000"/>
                </a:solidFill>
                <a:latin typeface="Consolas"/>
              </a:rPr>
              <a:t>blnToVis</a:t>
            </a:r>
            <a:r>
              <a:rPr lang="en-AU" sz="1400" b="1" dirty="0" smtClean="0">
                <a:solidFill>
                  <a:srgbClr val="0000FF"/>
                </a:solidFill>
                <a:latin typeface="Consolas"/>
              </a:rPr>
              <a:t>}}"&gt;</a:t>
            </a:r>
          </a:p>
          <a:p>
            <a:pPr lvl="1"/>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FF0000"/>
                </a:solidFill>
                <a:latin typeface="Consolas"/>
              </a:rPr>
              <a:t> Orientation</a:t>
            </a:r>
            <a:r>
              <a:rPr lang="en-AU" sz="1400" dirty="0" smtClean="0">
                <a:solidFill>
                  <a:srgbClr val="0000FF"/>
                </a:solidFill>
                <a:latin typeface="Consolas"/>
              </a:rPr>
              <a:t>="Horizontal"</a:t>
            </a:r>
            <a:r>
              <a:rPr lang="en-AU" sz="1400" dirty="0" smtClean="0">
                <a:solidFill>
                  <a:srgbClr val="FF0000"/>
                </a:solidFill>
                <a:latin typeface="Consolas"/>
              </a:rPr>
              <a:t> </a:t>
            </a:r>
            <a:r>
              <a:rPr lang="en-AU" sz="1400" dirty="0" err="1" smtClean="0">
                <a:solidFill>
                  <a:srgbClr val="FF0000"/>
                </a:solidFill>
                <a:latin typeface="Consolas"/>
              </a:rPr>
              <a:t>VerticalAlignment</a:t>
            </a:r>
            <a:r>
              <a:rPr lang="en-AU" sz="1400" dirty="0" smtClean="0">
                <a:solidFill>
                  <a:srgbClr val="0000FF"/>
                </a:solidFill>
                <a:latin typeface="Consolas"/>
              </a:rPr>
              <a:t>="Top"&gt;</a:t>
            </a:r>
          </a:p>
          <a:p>
            <a:pPr lvl="2"/>
            <a:r>
              <a:rPr lang="en-AU" sz="1400" dirty="0" smtClean="0">
                <a:solidFill>
                  <a:srgbClr val="0000FF"/>
                </a:solidFill>
                <a:latin typeface="Consolas"/>
              </a:rPr>
              <a:t>&lt;</a:t>
            </a:r>
            <a:r>
              <a:rPr lang="en-AU" sz="1400" dirty="0" err="1" smtClean="0">
                <a:solidFill>
                  <a:srgbClr val="A31515"/>
                </a:solidFill>
                <a:latin typeface="Consolas"/>
              </a:rPr>
              <a:t>TextBlock</a:t>
            </a:r>
            <a:r>
              <a:rPr lang="en-AU" sz="1400" dirty="0" smtClean="0">
                <a:solidFill>
                  <a:srgbClr val="0000FF"/>
                </a:solidFill>
                <a:latin typeface="Consolas"/>
              </a:rPr>
              <a:t>&gt;</a:t>
            </a:r>
            <a:r>
              <a:rPr lang="en-AU" sz="1400" dirty="0" smtClean="0">
                <a:solidFill>
                  <a:srgbClr val="A31515"/>
                </a:solidFill>
                <a:latin typeface="Consolas"/>
              </a:rPr>
              <a:t>Are you a bowler?</a:t>
            </a:r>
            <a:r>
              <a:rPr lang="en-AU" sz="1400" dirty="0" smtClean="0">
                <a:solidFill>
                  <a:srgbClr val="0000FF"/>
                </a:solidFill>
                <a:latin typeface="Consolas"/>
              </a:rPr>
              <a:t>&lt;/</a:t>
            </a:r>
            <a:r>
              <a:rPr lang="en-AU" sz="1400" dirty="0" err="1" smtClean="0">
                <a:solidFill>
                  <a:srgbClr val="A31515"/>
                </a:solidFill>
                <a:latin typeface="Consolas"/>
              </a:rPr>
              <a:t>TextBlock</a:t>
            </a:r>
            <a:r>
              <a:rPr lang="en-AU" sz="1400" dirty="0" smtClean="0">
                <a:solidFill>
                  <a:srgbClr val="0000FF"/>
                </a:solidFill>
                <a:latin typeface="Consolas"/>
              </a:rPr>
              <a:t>&gt;</a:t>
            </a:r>
          </a:p>
          <a:p>
            <a:pPr lvl="2"/>
            <a:r>
              <a:rPr lang="en-AU" sz="1400" dirty="0" smtClean="0">
                <a:solidFill>
                  <a:srgbClr val="0000FF"/>
                </a:solidFill>
                <a:latin typeface="Consolas"/>
              </a:rPr>
              <a:t>&lt;</a:t>
            </a:r>
            <a:r>
              <a:rPr lang="en-AU" sz="1400" dirty="0" err="1" smtClean="0">
                <a:solidFill>
                  <a:srgbClr val="A31515"/>
                </a:solidFill>
                <a:latin typeface="Consolas"/>
              </a:rPr>
              <a:t>ComboBox</a:t>
            </a:r>
            <a:r>
              <a:rPr lang="en-AU" sz="1400" dirty="0" smtClean="0">
                <a:solidFill>
                  <a:srgbClr val="0000FF"/>
                </a:solidFill>
                <a:latin typeface="Consolas"/>
              </a:rPr>
              <a:t>&gt;</a:t>
            </a:r>
          </a:p>
          <a:p>
            <a:pPr lvl="3"/>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r>
              <a:rPr lang="en-AU" sz="1000" dirty="0" smtClean="0">
                <a:solidFill>
                  <a:srgbClr val="A31515"/>
                </a:solidFill>
                <a:latin typeface="Consolas"/>
              </a:rPr>
              <a:t>No</a:t>
            </a:r>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p>
          <a:p>
            <a:pPr lvl="3"/>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r>
              <a:rPr lang="en-AU" sz="1000" dirty="0" smtClean="0">
                <a:solidFill>
                  <a:srgbClr val="A31515"/>
                </a:solidFill>
                <a:latin typeface="Consolas"/>
              </a:rPr>
              <a:t>Fast</a:t>
            </a:r>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p>
          <a:p>
            <a:pPr lvl="3"/>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r>
              <a:rPr lang="en-AU" sz="1000" dirty="0" smtClean="0">
                <a:solidFill>
                  <a:srgbClr val="A31515"/>
                </a:solidFill>
                <a:latin typeface="Consolas"/>
              </a:rPr>
              <a:t>Spin</a:t>
            </a:r>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p>
          <a:p>
            <a:pPr lvl="2"/>
            <a:r>
              <a:rPr lang="en-AU" sz="1400" dirty="0" smtClean="0">
                <a:solidFill>
                  <a:srgbClr val="0000FF"/>
                </a:solidFill>
                <a:latin typeface="Consolas"/>
              </a:rPr>
              <a:t>&lt;/</a:t>
            </a:r>
            <a:r>
              <a:rPr lang="en-AU" sz="1400" dirty="0" err="1" smtClean="0">
                <a:solidFill>
                  <a:srgbClr val="A31515"/>
                </a:solidFill>
                <a:latin typeface="Consolas"/>
              </a:rPr>
              <a:t>ComboBox</a:t>
            </a:r>
            <a:r>
              <a:rPr lang="en-AU" sz="1400" dirty="0" smtClean="0">
                <a:solidFill>
                  <a:srgbClr val="0000FF"/>
                </a:solidFill>
                <a:latin typeface="Consolas"/>
              </a:rPr>
              <a:t>&gt;</a:t>
            </a:r>
          </a:p>
          <a:p>
            <a:pPr lvl="1"/>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0000FF"/>
                </a:solidFill>
                <a:latin typeface="Consolas"/>
              </a:rPr>
              <a:t>&gt;</a:t>
            </a:r>
          </a:p>
          <a:p>
            <a:pPr lvl="1"/>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FF0000"/>
                </a:solidFill>
                <a:latin typeface="Consolas"/>
              </a:rPr>
              <a:t> Orientation</a:t>
            </a:r>
            <a:r>
              <a:rPr lang="en-AU" sz="1400" dirty="0" smtClean="0">
                <a:solidFill>
                  <a:srgbClr val="0000FF"/>
                </a:solidFill>
                <a:latin typeface="Consolas"/>
              </a:rPr>
              <a:t>="Horizontal"</a:t>
            </a:r>
            <a:r>
              <a:rPr lang="en-AU" sz="1400" dirty="0" smtClean="0">
                <a:solidFill>
                  <a:srgbClr val="FF0000"/>
                </a:solidFill>
                <a:latin typeface="Consolas"/>
              </a:rPr>
              <a:t> </a:t>
            </a:r>
            <a:r>
              <a:rPr lang="en-AU" sz="1400" dirty="0" err="1" smtClean="0">
                <a:solidFill>
                  <a:srgbClr val="FF0000"/>
                </a:solidFill>
                <a:latin typeface="Consolas"/>
              </a:rPr>
              <a:t>VerticalAlignment</a:t>
            </a:r>
            <a:r>
              <a:rPr lang="en-AU" sz="1400" dirty="0" smtClean="0">
                <a:solidFill>
                  <a:srgbClr val="0000FF"/>
                </a:solidFill>
                <a:latin typeface="Consolas"/>
              </a:rPr>
              <a:t>="Top"&gt;</a:t>
            </a:r>
          </a:p>
          <a:p>
            <a:pPr lvl="2"/>
            <a:r>
              <a:rPr lang="en-AU" sz="1400" dirty="0" smtClean="0">
                <a:solidFill>
                  <a:srgbClr val="0000FF"/>
                </a:solidFill>
                <a:latin typeface="Consolas"/>
              </a:rPr>
              <a:t>&lt;</a:t>
            </a:r>
            <a:r>
              <a:rPr lang="en-AU" sz="1400" dirty="0" err="1" smtClean="0">
                <a:solidFill>
                  <a:srgbClr val="A31515"/>
                </a:solidFill>
                <a:latin typeface="Consolas"/>
              </a:rPr>
              <a:t>TextBlock</a:t>
            </a:r>
            <a:r>
              <a:rPr lang="en-AU" sz="1400" dirty="0" smtClean="0">
                <a:solidFill>
                  <a:srgbClr val="0000FF"/>
                </a:solidFill>
                <a:latin typeface="Consolas"/>
              </a:rPr>
              <a:t>&gt;</a:t>
            </a:r>
            <a:r>
              <a:rPr lang="en-AU" sz="1400" dirty="0" smtClean="0">
                <a:solidFill>
                  <a:srgbClr val="A31515"/>
                </a:solidFill>
                <a:latin typeface="Consolas"/>
              </a:rPr>
              <a:t>Are you a batsman?</a:t>
            </a:r>
            <a:r>
              <a:rPr lang="en-AU" sz="1400" dirty="0" smtClean="0">
                <a:solidFill>
                  <a:srgbClr val="0000FF"/>
                </a:solidFill>
                <a:latin typeface="Consolas"/>
              </a:rPr>
              <a:t>&lt;/</a:t>
            </a:r>
            <a:r>
              <a:rPr lang="en-AU" sz="1400" dirty="0" err="1" smtClean="0">
                <a:solidFill>
                  <a:srgbClr val="A31515"/>
                </a:solidFill>
                <a:latin typeface="Consolas"/>
              </a:rPr>
              <a:t>TextBlock</a:t>
            </a:r>
            <a:r>
              <a:rPr lang="en-AU" sz="1400" dirty="0" smtClean="0">
                <a:solidFill>
                  <a:srgbClr val="0000FF"/>
                </a:solidFill>
                <a:latin typeface="Consolas"/>
              </a:rPr>
              <a:t>&gt;</a:t>
            </a:r>
          </a:p>
          <a:p>
            <a:pPr lvl="2"/>
            <a:r>
              <a:rPr lang="en-AU" sz="1400" dirty="0" smtClean="0">
                <a:solidFill>
                  <a:srgbClr val="0000FF"/>
                </a:solidFill>
                <a:latin typeface="Consolas"/>
              </a:rPr>
              <a:t>&lt;</a:t>
            </a:r>
            <a:r>
              <a:rPr lang="en-AU" sz="1400" dirty="0" err="1" smtClean="0">
                <a:solidFill>
                  <a:srgbClr val="A31515"/>
                </a:solidFill>
                <a:latin typeface="Consolas"/>
              </a:rPr>
              <a:t>ComboBox</a:t>
            </a:r>
            <a:r>
              <a:rPr lang="en-AU" sz="1400" dirty="0" smtClean="0">
                <a:solidFill>
                  <a:srgbClr val="0000FF"/>
                </a:solidFill>
                <a:latin typeface="Consolas"/>
              </a:rPr>
              <a:t>&gt;</a:t>
            </a:r>
          </a:p>
          <a:p>
            <a:pPr lvl="3"/>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r>
              <a:rPr lang="en-AU" sz="1000" dirty="0" smtClean="0">
                <a:solidFill>
                  <a:srgbClr val="A31515"/>
                </a:solidFill>
                <a:latin typeface="Consolas"/>
              </a:rPr>
              <a:t>No</a:t>
            </a:r>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p>
          <a:p>
            <a:pPr lvl="3"/>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r>
              <a:rPr lang="en-AU" sz="1000" dirty="0" smtClean="0">
                <a:solidFill>
                  <a:srgbClr val="A31515"/>
                </a:solidFill>
                <a:latin typeface="Consolas"/>
              </a:rPr>
              <a:t>Yes</a:t>
            </a:r>
            <a:r>
              <a:rPr lang="en-AU" sz="1000" dirty="0" smtClean="0">
                <a:solidFill>
                  <a:srgbClr val="0000FF"/>
                </a:solidFill>
                <a:latin typeface="Consolas"/>
              </a:rPr>
              <a:t>&lt;/</a:t>
            </a:r>
            <a:r>
              <a:rPr lang="en-AU" sz="1000" dirty="0" err="1" smtClean="0">
                <a:solidFill>
                  <a:srgbClr val="A31515"/>
                </a:solidFill>
                <a:latin typeface="Consolas"/>
              </a:rPr>
              <a:t>ComboBoxItem</a:t>
            </a:r>
            <a:r>
              <a:rPr lang="en-AU" sz="1000" dirty="0" smtClean="0">
                <a:solidFill>
                  <a:srgbClr val="0000FF"/>
                </a:solidFill>
                <a:latin typeface="Consolas"/>
              </a:rPr>
              <a:t>&gt;</a:t>
            </a:r>
          </a:p>
          <a:p>
            <a:pPr lvl="2"/>
            <a:r>
              <a:rPr lang="en-AU" sz="1400" dirty="0" smtClean="0">
                <a:solidFill>
                  <a:srgbClr val="0000FF"/>
                </a:solidFill>
                <a:latin typeface="Consolas"/>
              </a:rPr>
              <a:t>&lt;/</a:t>
            </a:r>
            <a:r>
              <a:rPr lang="en-AU" sz="1400" dirty="0" err="1" smtClean="0">
                <a:solidFill>
                  <a:srgbClr val="A31515"/>
                </a:solidFill>
                <a:latin typeface="Consolas"/>
              </a:rPr>
              <a:t>ComboBox</a:t>
            </a:r>
            <a:r>
              <a:rPr lang="en-AU" sz="1400" dirty="0" smtClean="0">
                <a:solidFill>
                  <a:srgbClr val="0000FF"/>
                </a:solidFill>
                <a:latin typeface="Consolas"/>
              </a:rPr>
              <a:t>&gt;</a:t>
            </a:r>
          </a:p>
          <a:p>
            <a:pPr lvl="1"/>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0000FF"/>
                </a:solidFill>
                <a:latin typeface="Consolas"/>
              </a:rPr>
              <a:t>&gt;</a:t>
            </a:r>
          </a:p>
          <a:p>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0000FF"/>
                </a:solidFill>
                <a:latin typeface="Consolas"/>
              </a:rPr>
              <a:t>&gt;</a:t>
            </a:r>
          </a:p>
          <a:p>
            <a:r>
              <a:rPr lang="en-AU" sz="1400" dirty="0" smtClean="0">
                <a:solidFill>
                  <a:srgbClr val="0000FF"/>
                </a:solidFill>
                <a:latin typeface="Consolas"/>
              </a:rPr>
              <a:t>&lt;/</a:t>
            </a:r>
            <a:r>
              <a:rPr lang="en-AU" sz="1400" dirty="0" err="1" smtClean="0">
                <a:solidFill>
                  <a:srgbClr val="A31515"/>
                </a:solidFill>
                <a:latin typeface="Consolas"/>
              </a:rPr>
              <a:t>StackPanel</a:t>
            </a:r>
            <a:r>
              <a:rPr lang="en-AU" sz="1400" dirty="0" smtClean="0">
                <a:solidFill>
                  <a:srgbClr val="0000FF"/>
                </a:solidFill>
                <a:latin typeface="Consolas"/>
              </a:rPr>
              <a:t>&gt;</a:t>
            </a:r>
          </a:p>
        </p:txBody>
      </p:sp>
      <p:sp>
        <p:nvSpPr>
          <p:cNvPr id="5" name="Oval Callout 4"/>
          <p:cNvSpPr/>
          <p:nvPr/>
        </p:nvSpPr>
        <p:spPr>
          <a:xfrm>
            <a:off x="6444208" y="1844824"/>
            <a:ext cx="2304256" cy="7200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smtClean="0"/>
              <a:t>Bool</a:t>
            </a:r>
            <a:r>
              <a:rPr lang="en-US" sz="1200" dirty="0" smtClean="0"/>
              <a:t> in the XAML scope is passed to the converter</a:t>
            </a:r>
            <a:endParaRPr lang="en-AU"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 Templates</a:t>
            </a:r>
            <a:endParaRPr lang="en-AU" dirty="0"/>
          </a:p>
        </p:txBody>
      </p:sp>
      <p:sp>
        <p:nvSpPr>
          <p:cNvPr id="3" name="Content Placeholder 2"/>
          <p:cNvSpPr>
            <a:spLocks noGrp="1"/>
          </p:cNvSpPr>
          <p:nvPr>
            <p:ph idx="1"/>
          </p:nvPr>
        </p:nvSpPr>
        <p:spPr/>
        <p:txBody>
          <a:bodyPr/>
          <a:lstStyle/>
          <a:p>
            <a:r>
              <a:rPr lang="en-AU" dirty="0" smtClean="0"/>
              <a:t>We have a list&lt;Animal&gt; </a:t>
            </a:r>
            <a:r>
              <a:rPr lang="en-AU" i="1" dirty="0" smtClean="0"/>
              <a:t>or </a:t>
            </a:r>
            <a:r>
              <a:rPr lang="en-AU" i="1" dirty="0" err="1" smtClean="0"/>
              <a:t>ObservableCollection</a:t>
            </a:r>
            <a:r>
              <a:rPr lang="en-AU" i="1" dirty="0" smtClean="0"/>
              <a:t>&lt;Animal&gt; is the collection elements can change</a:t>
            </a:r>
          </a:p>
          <a:p>
            <a:r>
              <a:rPr lang="en-AU" dirty="0" smtClean="0"/>
              <a:t>The list includes instances of Cat, Dog, Horse wouldn’t it be nice if we could display different sets of controls for each of the different types of Animal as each has different attributes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610136"/>
            <a:ext cx="8856984" cy="5740033"/>
          </a:xfrm>
          <a:prstGeom prst="rect">
            <a:avLst/>
          </a:prstGeom>
        </p:spPr>
        <p:txBody>
          <a:bodyPr wrap="square">
            <a:spAutoFit/>
          </a:bodyPr>
          <a:lstStyle/>
          <a:p>
            <a:r>
              <a:rPr lang="en-AU" sz="1600" dirty="0" smtClean="0">
                <a:solidFill>
                  <a:srgbClr val="0000FF"/>
                </a:solidFill>
                <a:latin typeface="Consolas"/>
              </a:rPr>
              <a:t>&lt;</a:t>
            </a:r>
            <a:r>
              <a:rPr lang="en-AU" sz="1600" dirty="0" smtClean="0">
                <a:solidFill>
                  <a:srgbClr val="A31515"/>
                </a:solidFill>
                <a:latin typeface="Consolas"/>
              </a:rPr>
              <a:t>Window</a:t>
            </a:r>
            <a:r>
              <a:rPr lang="en-AU" sz="1600" dirty="0" smtClean="0">
                <a:solidFill>
                  <a:srgbClr val="FF0000"/>
                </a:solidFill>
                <a:latin typeface="Consolas"/>
              </a:rPr>
              <a:t> </a:t>
            </a:r>
            <a:r>
              <a:rPr lang="en-AU" sz="900" dirty="0" smtClean="0">
                <a:solidFill>
                  <a:srgbClr val="FF0000"/>
                </a:solidFill>
                <a:latin typeface="Consolas"/>
              </a:rPr>
              <a:t>x</a:t>
            </a:r>
            <a:r>
              <a:rPr lang="en-AU" sz="900" dirty="0" smtClean="0">
                <a:solidFill>
                  <a:srgbClr val="0000FF"/>
                </a:solidFill>
                <a:latin typeface="Consolas"/>
              </a:rPr>
              <a:t>:</a:t>
            </a:r>
            <a:r>
              <a:rPr lang="en-AU" sz="900" dirty="0" smtClean="0">
                <a:solidFill>
                  <a:srgbClr val="FF0000"/>
                </a:solidFill>
                <a:latin typeface="Consolas"/>
              </a:rPr>
              <a:t>Class</a:t>
            </a:r>
            <a:r>
              <a:rPr lang="en-AU" sz="900" dirty="0" smtClean="0">
                <a:solidFill>
                  <a:srgbClr val="0000FF"/>
                </a:solidFill>
                <a:latin typeface="Consolas"/>
              </a:rPr>
              <a:t>="</a:t>
            </a:r>
            <a:r>
              <a:rPr lang="en-AU" sz="900" dirty="0" err="1" smtClean="0">
                <a:solidFill>
                  <a:srgbClr val="0000FF"/>
                </a:solidFill>
                <a:latin typeface="Consolas"/>
              </a:rPr>
              <a:t>DataTemplateAnimals.MainWindow</a:t>
            </a:r>
            <a:r>
              <a:rPr lang="en-AU" sz="900" dirty="0" smtClean="0">
                <a:solidFill>
                  <a:srgbClr val="0000FF"/>
                </a:solidFill>
                <a:latin typeface="Consolas"/>
              </a:rPr>
              <a:t>"</a:t>
            </a:r>
          </a:p>
          <a:p>
            <a:r>
              <a:rPr lang="en-AU" sz="900" dirty="0" smtClean="0">
                <a:solidFill>
                  <a:srgbClr val="0000FF"/>
                </a:solidFill>
                <a:latin typeface="Consolas"/>
              </a:rPr>
              <a:t>       </a:t>
            </a:r>
            <a:r>
              <a:rPr lang="en-AU" sz="900" dirty="0" smtClean="0">
                <a:solidFill>
                  <a:srgbClr val="FF0000"/>
                </a:solidFill>
                <a:latin typeface="Consolas"/>
              </a:rPr>
              <a:t> </a:t>
            </a:r>
            <a:r>
              <a:rPr lang="en-AU" sz="900" dirty="0" err="1" smtClean="0">
                <a:solidFill>
                  <a:srgbClr val="FF0000"/>
                </a:solidFill>
                <a:latin typeface="Consolas"/>
              </a:rPr>
              <a:t>xmlns</a:t>
            </a:r>
            <a:r>
              <a:rPr lang="en-AU" sz="900" dirty="0" smtClean="0">
                <a:solidFill>
                  <a:srgbClr val="0000FF"/>
                </a:solidFill>
                <a:latin typeface="Consolas"/>
              </a:rPr>
              <a:t>="http://schemas.microsoft.com/winfx/2006/xaml/presentation"</a:t>
            </a:r>
          </a:p>
          <a:p>
            <a:r>
              <a:rPr lang="en-AU" sz="900" dirty="0" smtClean="0">
                <a:solidFill>
                  <a:srgbClr val="0000FF"/>
                </a:solidFill>
                <a:latin typeface="Consolas"/>
              </a:rPr>
              <a:t>       </a:t>
            </a:r>
            <a:r>
              <a:rPr lang="en-AU" sz="900" dirty="0" smtClean="0">
                <a:solidFill>
                  <a:srgbClr val="FF0000"/>
                </a:solidFill>
                <a:latin typeface="Consolas"/>
              </a:rPr>
              <a:t> </a:t>
            </a:r>
            <a:r>
              <a:rPr lang="en-AU" sz="900" dirty="0" err="1" smtClean="0">
                <a:solidFill>
                  <a:srgbClr val="FF0000"/>
                </a:solidFill>
                <a:latin typeface="Consolas"/>
              </a:rPr>
              <a:t>xmlns</a:t>
            </a:r>
            <a:r>
              <a:rPr lang="en-AU" sz="900" dirty="0" err="1" smtClean="0">
                <a:solidFill>
                  <a:srgbClr val="0000FF"/>
                </a:solidFill>
                <a:latin typeface="Consolas"/>
              </a:rPr>
              <a:t>:</a:t>
            </a:r>
            <a:r>
              <a:rPr lang="en-AU" sz="900" dirty="0" err="1" smtClean="0">
                <a:solidFill>
                  <a:srgbClr val="FF0000"/>
                </a:solidFill>
                <a:latin typeface="Consolas"/>
              </a:rPr>
              <a:t>x</a:t>
            </a:r>
            <a:r>
              <a:rPr lang="en-AU" sz="900" dirty="0" smtClean="0">
                <a:solidFill>
                  <a:srgbClr val="0000FF"/>
                </a:solidFill>
                <a:latin typeface="Consolas"/>
              </a:rPr>
              <a:t>="http://schemas.microsoft.com/winfx/2006/xaml"</a:t>
            </a:r>
            <a:r>
              <a:rPr lang="en-AU" sz="900" dirty="0" smtClean="0">
                <a:solidFill>
                  <a:srgbClr val="FF0000"/>
                </a:solidFill>
                <a:latin typeface="Consolas"/>
              </a:rPr>
              <a:t> </a:t>
            </a:r>
            <a:r>
              <a:rPr lang="en-AU" sz="900" dirty="0" err="1" smtClean="0">
                <a:solidFill>
                  <a:srgbClr val="FF0000"/>
                </a:solidFill>
                <a:latin typeface="Consolas"/>
              </a:rPr>
              <a:t>xmlns</a:t>
            </a:r>
            <a:r>
              <a:rPr lang="en-AU" sz="900" dirty="0" err="1" smtClean="0">
                <a:solidFill>
                  <a:srgbClr val="0000FF"/>
                </a:solidFill>
                <a:latin typeface="Consolas"/>
              </a:rPr>
              <a:t>:</a:t>
            </a:r>
            <a:r>
              <a:rPr lang="en-AU" sz="900" dirty="0" err="1" smtClean="0">
                <a:solidFill>
                  <a:srgbClr val="FF0000"/>
                </a:solidFill>
                <a:latin typeface="Consolas"/>
              </a:rPr>
              <a:t>DataTemplateAnimals</a:t>
            </a:r>
            <a:r>
              <a:rPr lang="en-AU" sz="900" dirty="0" smtClean="0">
                <a:solidFill>
                  <a:srgbClr val="0000FF"/>
                </a:solidFill>
                <a:latin typeface="Consolas"/>
              </a:rPr>
              <a:t>="</a:t>
            </a:r>
            <a:r>
              <a:rPr lang="en-AU" sz="900" dirty="0" err="1" smtClean="0">
                <a:solidFill>
                  <a:srgbClr val="0000FF"/>
                </a:solidFill>
                <a:latin typeface="Consolas"/>
              </a:rPr>
              <a:t>clr-namespace:DataTemplateAnimals</a:t>
            </a:r>
            <a:r>
              <a:rPr lang="en-AU" sz="900" dirty="0" smtClean="0">
                <a:solidFill>
                  <a:srgbClr val="0000FF"/>
                </a:solidFill>
                <a:latin typeface="Consolas"/>
              </a:rPr>
              <a:t>"</a:t>
            </a:r>
            <a:r>
              <a:rPr lang="en-AU" sz="900" dirty="0" smtClean="0">
                <a:solidFill>
                  <a:srgbClr val="FF0000"/>
                </a:solidFill>
                <a:latin typeface="Consolas"/>
              </a:rPr>
              <a:t> Title</a:t>
            </a:r>
            <a:r>
              <a:rPr lang="en-AU" sz="900" dirty="0" smtClean="0">
                <a:solidFill>
                  <a:srgbClr val="0000FF"/>
                </a:solidFill>
                <a:latin typeface="Consolas"/>
              </a:rPr>
              <a:t>="</a:t>
            </a:r>
            <a:r>
              <a:rPr lang="en-AU" sz="900" dirty="0" err="1" smtClean="0">
                <a:solidFill>
                  <a:srgbClr val="0000FF"/>
                </a:solidFill>
                <a:latin typeface="Consolas"/>
              </a:rPr>
              <a:t>MainWindow</a:t>
            </a:r>
            <a:r>
              <a:rPr lang="en-AU" sz="900" dirty="0" smtClean="0">
                <a:solidFill>
                  <a:srgbClr val="0000FF"/>
                </a:solidFill>
                <a:latin typeface="Consolas"/>
              </a:rPr>
              <a:t>"</a:t>
            </a:r>
            <a:r>
              <a:rPr lang="en-AU" sz="900" dirty="0" smtClean="0">
                <a:solidFill>
                  <a:srgbClr val="FF0000"/>
                </a:solidFill>
                <a:latin typeface="Consolas"/>
              </a:rPr>
              <a:t> Height</a:t>
            </a:r>
            <a:r>
              <a:rPr lang="en-AU" sz="900" dirty="0" smtClean="0">
                <a:solidFill>
                  <a:srgbClr val="0000FF"/>
                </a:solidFill>
                <a:latin typeface="Consolas"/>
              </a:rPr>
              <a:t>="350"</a:t>
            </a:r>
            <a:r>
              <a:rPr lang="en-AU" sz="900" dirty="0" smtClean="0">
                <a:solidFill>
                  <a:srgbClr val="FF0000"/>
                </a:solidFill>
                <a:latin typeface="Consolas"/>
              </a:rPr>
              <a:t> Width</a:t>
            </a:r>
            <a:r>
              <a:rPr lang="en-AU" sz="900" dirty="0" smtClean="0">
                <a:solidFill>
                  <a:srgbClr val="0000FF"/>
                </a:solidFill>
                <a:latin typeface="Consolas"/>
              </a:rPr>
              <a:t>="525"&gt;</a:t>
            </a:r>
          </a:p>
          <a:p>
            <a:r>
              <a:rPr lang="en-AU" sz="1600" dirty="0" smtClean="0">
                <a:solidFill>
                  <a:srgbClr val="0000FF"/>
                </a:solidFill>
                <a:latin typeface="Consolas"/>
              </a:rPr>
              <a:t>&lt;</a:t>
            </a:r>
            <a:r>
              <a:rPr lang="en-AU" sz="1600" dirty="0" err="1" smtClean="0">
                <a:solidFill>
                  <a:srgbClr val="A31515"/>
                </a:solidFill>
                <a:latin typeface="Consolas"/>
              </a:rPr>
              <a:t>Window.Resources</a:t>
            </a:r>
            <a:r>
              <a:rPr lang="en-AU" sz="1600" dirty="0" smtClean="0">
                <a:solidFill>
                  <a:srgbClr val="0000FF"/>
                </a:solidFill>
                <a:latin typeface="Consolas"/>
              </a:rPr>
              <a:t>&gt;</a:t>
            </a:r>
          </a:p>
          <a:p>
            <a:pPr lvl="1"/>
            <a:r>
              <a:rPr lang="en-AU" sz="1600" dirty="0" smtClean="0">
                <a:solidFill>
                  <a:srgbClr val="0000FF"/>
                </a:solidFill>
                <a:latin typeface="Consolas"/>
              </a:rPr>
              <a:t>&lt;</a:t>
            </a:r>
            <a:r>
              <a:rPr lang="en-AU" sz="1600" dirty="0" err="1" smtClean="0">
                <a:solidFill>
                  <a:srgbClr val="A31515"/>
                </a:solidFill>
                <a:latin typeface="Consolas"/>
              </a:rPr>
              <a:t>DataTemplate</a:t>
            </a:r>
            <a:r>
              <a:rPr lang="en-AU" sz="1600" dirty="0" smtClean="0">
                <a:solidFill>
                  <a:srgbClr val="FF0000"/>
                </a:solidFill>
                <a:latin typeface="Consolas"/>
              </a:rPr>
              <a:t> </a:t>
            </a:r>
            <a:r>
              <a:rPr lang="en-AU" sz="1600" dirty="0" err="1" smtClean="0">
                <a:solidFill>
                  <a:srgbClr val="FF0000"/>
                </a:solidFill>
                <a:latin typeface="Consolas"/>
              </a:rPr>
              <a:t>DataType</a:t>
            </a:r>
            <a:r>
              <a:rPr lang="en-AU" b="1" dirty="0" smtClean="0">
                <a:solidFill>
                  <a:srgbClr val="0000FF"/>
                </a:solidFill>
                <a:latin typeface="Consolas"/>
              </a:rPr>
              <a:t>="{</a:t>
            </a:r>
            <a:r>
              <a:rPr lang="en-AU" b="1" dirty="0" smtClean="0">
                <a:solidFill>
                  <a:srgbClr val="A31515"/>
                </a:solidFill>
                <a:latin typeface="Consolas"/>
              </a:rPr>
              <a:t>x</a:t>
            </a:r>
            <a:r>
              <a:rPr lang="en-AU" b="1" dirty="0" smtClean="0">
                <a:solidFill>
                  <a:srgbClr val="0000FF"/>
                </a:solidFill>
                <a:latin typeface="Consolas"/>
              </a:rPr>
              <a:t>:</a:t>
            </a:r>
            <a:r>
              <a:rPr lang="en-AU" b="1" dirty="0" smtClean="0">
                <a:solidFill>
                  <a:srgbClr val="A31515"/>
                </a:solidFill>
                <a:latin typeface="Consolas"/>
              </a:rPr>
              <a:t>Type</a:t>
            </a:r>
            <a:r>
              <a:rPr lang="en-AU" b="1" dirty="0" smtClean="0">
                <a:solidFill>
                  <a:srgbClr val="FF0000"/>
                </a:solidFill>
                <a:latin typeface="Consolas"/>
              </a:rPr>
              <a:t> </a:t>
            </a:r>
            <a:r>
              <a:rPr lang="en-AU" b="1" dirty="0" err="1" smtClean="0">
                <a:solidFill>
                  <a:srgbClr val="FF0000"/>
                </a:solidFill>
                <a:latin typeface="Consolas"/>
              </a:rPr>
              <a:t>DataTemplateAnimals</a:t>
            </a:r>
            <a:r>
              <a:rPr lang="en-AU" b="1" dirty="0" err="1" smtClean="0">
                <a:solidFill>
                  <a:srgbClr val="0000FF"/>
                </a:solidFill>
                <a:latin typeface="Consolas"/>
              </a:rPr>
              <a:t>:</a:t>
            </a:r>
            <a:r>
              <a:rPr lang="en-AU" b="1" dirty="0" err="1" smtClean="0">
                <a:solidFill>
                  <a:srgbClr val="FF0000"/>
                </a:solidFill>
                <a:latin typeface="Consolas"/>
              </a:rPr>
              <a:t>Cat</a:t>
            </a:r>
            <a:r>
              <a:rPr lang="en-AU" b="1" dirty="0" smtClean="0">
                <a:solidFill>
                  <a:srgbClr val="0000FF"/>
                </a:solidFill>
                <a:latin typeface="Consolas"/>
              </a:rPr>
              <a:t>}"&gt;</a:t>
            </a:r>
          </a:p>
          <a:p>
            <a:pPr lvl="2"/>
            <a:r>
              <a:rPr lang="en-AU" sz="1600" dirty="0" smtClean="0">
                <a:solidFill>
                  <a:srgbClr val="0000FF"/>
                </a:solidFill>
                <a:latin typeface="Consolas"/>
              </a:rPr>
              <a:t>&lt;</a:t>
            </a:r>
            <a:r>
              <a:rPr lang="en-AU" sz="1600" dirty="0" err="1" smtClean="0">
                <a:solidFill>
                  <a:srgbClr val="A31515"/>
                </a:solidFill>
                <a:latin typeface="Consolas"/>
              </a:rPr>
              <a:t>WrapPanel</a:t>
            </a:r>
            <a:r>
              <a:rPr lang="en-AU" sz="1600" dirty="0" smtClean="0">
                <a:solidFill>
                  <a:srgbClr val="0000FF"/>
                </a:solidFill>
                <a:latin typeface="Consolas"/>
              </a:rPr>
              <a:t>&gt;</a:t>
            </a:r>
          </a:p>
          <a:p>
            <a:pPr lvl="3"/>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r>
              <a:rPr lang="en-AU" sz="1600" dirty="0" smtClean="0">
                <a:solidFill>
                  <a:srgbClr val="A31515"/>
                </a:solidFill>
                <a:latin typeface="Consolas"/>
              </a:rPr>
              <a:t>I am a happy kitty.</a:t>
            </a:r>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p>
          <a:p>
            <a:pPr lvl="3"/>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r>
              <a:rPr lang="en-AU" sz="1600" dirty="0" smtClean="0">
                <a:solidFill>
                  <a:srgbClr val="A31515"/>
                </a:solidFill>
                <a:latin typeface="Consolas"/>
              </a:rPr>
              <a:t>Lives left:</a:t>
            </a:r>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p>
          <a:p>
            <a:pPr lvl="3"/>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FF0000"/>
                </a:solidFill>
                <a:latin typeface="Consolas"/>
              </a:rPr>
              <a:t> Text</a:t>
            </a:r>
            <a:r>
              <a:rPr lang="en-AU" sz="1600" dirty="0" smtClean="0">
                <a:solidFill>
                  <a:srgbClr val="0000FF"/>
                </a:solidFill>
                <a:latin typeface="Consolas"/>
              </a:rPr>
              <a:t>="{</a:t>
            </a:r>
            <a:r>
              <a:rPr lang="en-AU" sz="1600" dirty="0" smtClean="0">
                <a:solidFill>
                  <a:srgbClr val="A31515"/>
                </a:solidFill>
                <a:latin typeface="Consolas"/>
              </a:rPr>
              <a:t>Binding</a:t>
            </a:r>
            <a:r>
              <a:rPr lang="en-AU" sz="1600" dirty="0" smtClean="0">
                <a:solidFill>
                  <a:srgbClr val="FF0000"/>
                </a:solidFill>
                <a:latin typeface="Consolas"/>
              </a:rPr>
              <a:t> Path</a:t>
            </a:r>
            <a:r>
              <a:rPr lang="en-AU" sz="1600" dirty="0" smtClean="0">
                <a:solidFill>
                  <a:srgbClr val="0000FF"/>
                </a:solidFill>
                <a:latin typeface="Consolas"/>
              </a:rPr>
              <a:t>=</a:t>
            </a:r>
            <a:r>
              <a:rPr lang="en-AU" sz="1600" dirty="0" err="1" smtClean="0">
                <a:solidFill>
                  <a:srgbClr val="0000FF"/>
                </a:solidFill>
                <a:latin typeface="Consolas"/>
              </a:rPr>
              <a:t>LivesLeft</a:t>
            </a:r>
            <a:r>
              <a:rPr lang="en-AU" sz="1600" dirty="0" smtClean="0">
                <a:solidFill>
                  <a:srgbClr val="0000FF"/>
                </a:solidFill>
                <a:latin typeface="Consolas"/>
              </a:rPr>
              <a:t>}"/&gt;</a:t>
            </a:r>
          </a:p>
          <a:p>
            <a:pPr lvl="2"/>
            <a:r>
              <a:rPr lang="en-AU" sz="1600" dirty="0" smtClean="0">
                <a:solidFill>
                  <a:srgbClr val="0000FF"/>
                </a:solidFill>
                <a:latin typeface="Consolas"/>
              </a:rPr>
              <a:t>&lt;/</a:t>
            </a:r>
            <a:r>
              <a:rPr lang="en-AU" sz="1600" dirty="0" err="1" smtClean="0">
                <a:solidFill>
                  <a:srgbClr val="A31515"/>
                </a:solidFill>
                <a:latin typeface="Consolas"/>
              </a:rPr>
              <a:t>WrapPanel</a:t>
            </a:r>
            <a:r>
              <a:rPr lang="en-AU" sz="1600" dirty="0" smtClean="0">
                <a:solidFill>
                  <a:srgbClr val="0000FF"/>
                </a:solidFill>
                <a:latin typeface="Consolas"/>
              </a:rPr>
              <a:t>&gt;</a:t>
            </a:r>
          </a:p>
          <a:p>
            <a:pPr lvl="1"/>
            <a:r>
              <a:rPr lang="en-AU" sz="1600" dirty="0" smtClean="0">
                <a:solidFill>
                  <a:srgbClr val="0000FF"/>
                </a:solidFill>
                <a:latin typeface="Consolas"/>
              </a:rPr>
              <a:t>&lt;/</a:t>
            </a:r>
            <a:r>
              <a:rPr lang="en-AU" sz="1600" dirty="0" err="1" smtClean="0">
                <a:solidFill>
                  <a:srgbClr val="A31515"/>
                </a:solidFill>
                <a:latin typeface="Consolas"/>
              </a:rPr>
              <a:t>DataTemplate</a:t>
            </a:r>
            <a:r>
              <a:rPr lang="en-AU" sz="1600" dirty="0" smtClean="0">
                <a:solidFill>
                  <a:srgbClr val="0000FF"/>
                </a:solidFill>
                <a:latin typeface="Consolas"/>
              </a:rPr>
              <a:t>&gt;</a:t>
            </a:r>
          </a:p>
          <a:p>
            <a:pPr lvl="1"/>
            <a:r>
              <a:rPr lang="en-AU" sz="1600" dirty="0" smtClean="0">
                <a:solidFill>
                  <a:srgbClr val="0000FF"/>
                </a:solidFill>
                <a:latin typeface="Consolas"/>
              </a:rPr>
              <a:t>&lt;</a:t>
            </a:r>
            <a:r>
              <a:rPr lang="en-AU" sz="1600" dirty="0" err="1" smtClean="0">
                <a:solidFill>
                  <a:srgbClr val="A31515"/>
                </a:solidFill>
                <a:latin typeface="Consolas"/>
              </a:rPr>
              <a:t>DataTemplate</a:t>
            </a:r>
            <a:r>
              <a:rPr lang="en-AU" sz="1600" dirty="0" smtClean="0">
                <a:solidFill>
                  <a:srgbClr val="FF0000"/>
                </a:solidFill>
                <a:latin typeface="Consolas"/>
              </a:rPr>
              <a:t> </a:t>
            </a:r>
            <a:r>
              <a:rPr lang="en-AU" sz="1600" dirty="0" err="1" smtClean="0">
                <a:solidFill>
                  <a:srgbClr val="FF0000"/>
                </a:solidFill>
                <a:latin typeface="Consolas"/>
              </a:rPr>
              <a:t>DataType</a:t>
            </a:r>
            <a:r>
              <a:rPr lang="en-AU" b="1" dirty="0" smtClean="0">
                <a:solidFill>
                  <a:srgbClr val="0000FF"/>
                </a:solidFill>
                <a:latin typeface="Consolas"/>
              </a:rPr>
              <a:t>="{</a:t>
            </a:r>
            <a:r>
              <a:rPr lang="en-AU" b="1" dirty="0" smtClean="0">
                <a:solidFill>
                  <a:srgbClr val="A31515"/>
                </a:solidFill>
                <a:latin typeface="Consolas"/>
              </a:rPr>
              <a:t>x</a:t>
            </a:r>
            <a:r>
              <a:rPr lang="en-AU" b="1" dirty="0" smtClean="0">
                <a:solidFill>
                  <a:srgbClr val="0000FF"/>
                </a:solidFill>
                <a:latin typeface="Consolas"/>
              </a:rPr>
              <a:t>:</a:t>
            </a:r>
            <a:r>
              <a:rPr lang="en-AU" b="1" dirty="0" smtClean="0">
                <a:solidFill>
                  <a:srgbClr val="A31515"/>
                </a:solidFill>
                <a:latin typeface="Consolas"/>
              </a:rPr>
              <a:t>Type</a:t>
            </a:r>
            <a:r>
              <a:rPr lang="en-AU" b="1" dirty="0" smtClean="0">
                <a:solidFill>
                  <a:srgbClr val="FF0000"/>
                </a:solidFill>
                <a:latin typeface="Consolas"/>
              </a:rPr>
              <a:t> </a:t>
            </a:r>
            <a:r>
              <a:rPr lang="en-AU" b="1" dirty="0" err="1" smtClean="0">
                <a:solidFill>
                  <a:srgbClr val="FF0000"/>
                </a:solidFill>
                <a:latin typeface="Consolas"/>
              </a:rPr>
              <a:t>DataTemplateAnimals</a:t>
            </a:r>
            <a:r>
              <a:rPr lang="en-AU" b="1" dirty="0" err="1" smtClean="0">
                <a:solidFill>
                  <a:srgbClr val="0000FF"/>
                </a:solidFill>
                <a:latin typeface="Consolas"/>
              </a:rPr>
              <a:t>:</a:t>
            </a:r>
            <a:r>
              <a:rPr lang="en-AU" b="1" dirty="0" err="1" smtClean="0">
                <a:solidFill>
                  <a:srgbClr val="FF0000"/>
                </a:solidFill>
                <a:latin typeface="Consolas"/>
              </a:rPr>
              <a:t>Dog</a:t>
            </a:r>
            <a:r>
              <a:rPr lang="en-AU" b="1" dirty="0" smtClean="0">
                <a:solidFill>
                  <a:srgbClr val="0000FF"/>
                </a:solidFill>
                <a:latin typeface="Consolas"/>
              </a:rPr>
              <a:t>}"&gt;</a:t>
            </a:r>
          </a:p>
          <a:p>
            <a:pPr lvl="2"/>
            <a:r>
              <a:rPr lang="en-AU" sz="1600" dirty="0" smtClean="0">
                <a:solidFill>
                  <a:srgbClr val="0000FF"/>
                </a:solidFill>
                <a:latin typeface="Consolas"/>
              </a:rPr>
              <a:t>&lt;</a:t>
            </a:r>
            <a:r>
              <a:rPr lang="en-AU" sz="1600" dirty="0" err="1" smtClean="0">
                <a:solidFill>
                  <a:srgbClr val="A31515"/>
                </a:solidFill>
                <a:latin typeface="Consolas"/>
              </a:rPr>
              <a:t>WrapPanel</a:t>
            </a:r>
            <a:r>
              <a:rPr lang="en-AU" sz="1600" dirty="0" smtClean="0">
                <a:solidFill>
                  <a:srgbClr val="0000FF"/>
                </a:solidFill>
                <a:latin typeface="Consolas"/>
              </a:rPr>
              <a:t>&gt;</a:t>
            </a:r>
          </a:p>
          <a:p>
            <a:pPr lvl="3"/>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r>
              <a:rPr lang="en-AU" sz="1600" dirty="0" smtClean="0">
                <a:solidFill>
                  <a:srgbClr val="A31515"/>
                </a:solidFill>
                <a:latin typeface="Consolas"/>
              </a:rPr>
              <a:t>I am a doggy.</a:t>
            </a:r>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p>
          <a:p>
            <a:pPr lvl="3"/>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r>
              <a:rPr lang="en-AU" sz="1600" dirty="0" smtClean="0">
                <a:solidFill>
                  <a:srgbClr val="A31515"/>
                </a:solidFill>
                <a:latin typeface="Consolas"/>
              </a:rPr>
              <a:t>I bark this much:</a:t>
            </a:r>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0000FF"/>
                </a:solidFill>
                <a:latin typeface="Consolas"/>
              </a:rPr>
              <a:t>&gt;</a:t>
            </a:r>
          </a:p>
          <a:p>
            <a:pPr lvl="3"/>
            <a:r>
              <a:rPr lang="en-AU" sz="1600" dirty="0" smtClean="0">
                <a:solidFill>
                  <a:srgbClr val="0000FF"/>
                </a:solidFill>
                <a:latin typeface="Consolas"/>
              </a:rPr>
              <a:t>&lt;</a:t>
            </a:r>
            <a:r>
              <a:rPr lang="en-AU" sz="1600" dirty="0" err="1" smtClean="0">
                <a:solidFill>
                  <a:srgbClr val="A31515"/>
                </a:solidFill>
                <a:latin typeface="Consolas"/>
              </a:rPr>
              <a:t>TextBlock</a:t>
            </a:r>
            <a:r>
              <a:rPr lang="en-AU" sz="1600" dirty="0" smtClean="0">
                <a:solidFill>
                  <a:srgbClr val="FF0000"/>
                </a:solidFill>
                <a:latin typeface="Consolas"/>
              </a:rPr>
              <a:t> Text</a:t>
            </a:r>
            <a:r>
              <a:rPr lang="en-AU" sz="1600" dirty="0" smtClean="0">
                <a:solidFill>
                  <a:srgbClr val="0000FF"/>
                </a:solidFill>
                <a:latin typeface="Consolas"/>
              </a:rPr>
              <a:t>="{</a:t>
            </a:r>
            <a:r>
              <a:rPr lang="en-AU" sz="1600" dirty="0" smtClean="0">
                <a:solidFill>
                  <a:srgbClr val="A31515"/>
                </a:solidFill>
                <a:latin typeface="Consolas"/>
              </a:rPr>
              <a:t>Binding</a:t>
            </a:r>
            <a:r>
              <a:rPr lang="en-AU" sz="1600" dirty="0" smtClean="0">
                <a:solidFill>
                  <a:srgbClr val="FF0000"/>
                </a:solidFill>
                <a:latin typeface="Consolas"/>
              </a:rPr>
              <a:t> Path</a:t>
            </a:r>
            <a:r>
              <a:rPr lang="en-AU" sz="1600" dirty="0" smtClean="0">
                <a:solidFill>
                  <a:srgbClr val="0000FF"/>
                </a:solidFill>
                <a:latin typeface="Consolas"/>
              </a:rPr>
              <a:t>=</a:t>
            </a:r>
            <a:r>
              <a:rPr lang="en-AU" sz="1600" dirty="0" err="1" smtClean="0">
                <a:solidFill>
                  <a:srgbClr val="0000FF"/>
                </a:solidFill>
                <a:latin typeface="Consolas"/>
              </a:rPr>
              <a:t>BarkVolume</a:t>
            </a:r>
            <a:r>
              <a:rPr lang="en-AU" sz="1600" dirty="0" smtClean="0">
                <a:solidFill>
                  <a:srgbClr val="0000FF"/>
                </a:solidFill>
                <a:latin typeface="Consolas"/>
              </a:rPr>
              <a:t>}"/&gt;</a:t>
            </a:r>
          </a:p>
          <a:p>
            <a:pPr lvl="2"/>
            <a:r>
              <a:rPr lang="en-AU" sz="1600" dirty="0" smtClean="0">
                <a:solidFill>
                  <a:srgbClr val="0000FF"/>
                </a:solidFill>
                <a:latin typeface="Consolas"/>
              </a:rPr>
              <a:t>&lt;/</a:t>
            </a:r>
            <a:r>
              <a:rPr lang="en-AU" sz="1600" dirty="0" err="1" smtClean="0">
                <a:solidFill>
                  <a:srgbClr val="A31515"/>
                </a:solidFill>
                <a:latin typeface="Consolas"/>
              </a:rPr>
              <a:t>WrapPanel</a:t>
            </a:r>
            <a:r>
              <a:rPr lang="en-AU" sz="1600" dirty="0" smtClean="0">
                <a:solidFill>
                  <a:srgbClr val="0000FF"/>
                </a:solidFill>
                <a:latin typeface="Consolas"/>
              </a:rPr>
              <a:t>&gt;</a:t>
            </a:r>
          </a:p>
          <a:p>
            <a:pPr lvl="1"/>
            <a:r>
              <a:rPr lang="en-AU" sz="1600" dirty="0" smtClean="0">
                <a:solidFill>
                  <a:srgbClr val="0000FF"/>
                </a:solidFill>
                <a:latin typeface="Consolas"/>
              </a:rPr>
              <a:t>&lt;/</a:t>
            </a:r>
            <a:r>
              <a:rPr lang="en-AU" sz="1600" dirty="0" err="1" smtClean="0">
                <a:solidFill>
                  <a:srgbClr val="A31515"/>
                </a:solidFill>
                <a:latin typeface="Consolas"/>
              </a:rPr>
              <a:t>DataTemplate</a:t>
            </a:r>
            <a:r>
              <a:rPr lang="en-AU" sz="1600" dirty="0" smtClean="0">
                <a:solidFill>
                  <a:srgbClr val="0000FF"/>
                </a:solidFill>
                <a:latin typeface="Consolas"/>
              </a:rPr>
              <a:t>&gt;</a:t>
            </a:r>
          </a:p>
          <a:p>
            <a:r>
              <a:rPr lang="en-AU" sz="1600" dirty="0" smtClean="0">
                <a:solidFill>
                  <a:srgbClr val="0000FF"/>
                </a:solidFill>
                <a:latin typeface="Consolas"/>
              </a:rPr>
              <a:t>&lt;/</a:t>
            </a:r>
            <a:r>
              <a:rPr lang="en-AU" sz="1600" dirty="0" err="1" smtClean="0">
                <a:solidFill>
                  <a:srgbClr val="A31515"/>
                </a:solidFill>
                <a:latin typeface="Consolas"/>
              </a:rPr>
              <a:t>Window.Resources</a:t>
            </a:r>
            <a:r>
              <a:rPr lang="en-AU" sz="1600" dirty="0" smtClean="0">
                <a:solidFill>
                  <a:srgbClr val="0000FF"/>
                </a:solidFill>
                <a:latin typeface="Consolas"/>
              </a:rPr>
              <a:t>&gt;</a:t>
            </a:r>
          </a:p>
          <a:p>
            <a:r>
              <a:rPr lang="en-AU" sz="1600" dirty="0" smtClean="0">
                <a:solidFill>
                  <a:srgbClr val="0000FF"/>
                </a:solidFill>
                <a:latin typeface="Consolas"/>
              </a:rPr>
              <a:t>&lt;</a:t>
            </a:r>
            <a:r>
              <a:rPr lang="en-AU" sz="1600" dirty="0" smtClean="0">
                <a:solidFill>
                  <a:srgbClr val="A31515"/>
                </a:solidFill>
                <a:latin typeface="Consolas"/>
              </a:rPr>
              <a:t>Grid</a:t>
            </a:r>
            <a:r>
              <a:rPr lang="en-AU" sz="1600" dirty="0" smtClean="0">
                <a:solidFill>
                  <a:srgbClr val="0000FF"/>
                </a:solidFill>
                <a:latin typeface="Consolas"/>
              </a:rPr>
              <a:t>&gt;</a:t>
            </a:r>
          </a:p>
          <a:p>
            <a:r>
              <a:rPr lang="en-AU" sz="1600" dirty="0">
                <a:solidFill>
                  <a:srgbClr val="0000FF"/>
                </a:solidFill>
                <a:latin typeface="Consolas"/>
              </a:rPr>
              <a:t>	</a:t>
            </a:r>
            <a:r>
              <a:rPr lang="en-AU" sz="1600" dirty="0" smtClean="0">
                <a:solidFill>
                  <a:srgbClr val="0000FF"/>
                </a:solidFill>
                <a:latin typeface="Consolas"/>
              </a:rPr>
              <a:t>&lt;</a:t>
            </a:r>
            <a:r>
              <a:rPr lang="en-AU" sz="1600" dirty="0" err="1" smtClean="0">
                <a:solidFill>
                  <a:srgbClr val="A31515"/>
                </a:solidFill>
                <a:latin typeface="Consolas"/>
              </a:rPr>
              <a:t>ListBox</a:t>
            </a:r>
            <a:r>
              <a:rPr lang="en-AU" sz="1600" dirty="0" smtClean="0">
                <a:solidFill>
                  <a:srgbClr val="FF0000"/>
                </a:solidFill>
                <a:latin typeface="Consolas"/>
              </a:rPr>
              <a:t> </a:t>
            </a:r>
            <a:r>
              <a:rPr lang="en-AU" sz="1600" dirty="0" err="1" smtClean="0">
                <a:solidFill>
                  <a:srgbClr val="FF0000"/>
                </a:solidFill>
                <a:latin typeface="Consolas"/>
              </a:rPr>
              <a:t>ItemsSource</a:t>
            </a:r>
            <a:r>
              <a:rPr lang="en-AU" sz="1600" dirty="0" smtClean="0">
                <a:solidFill>
                  <a:srgbClr val="0000FF"/>
                </a:solidFill>
                <a:latin typeface="Consolas"/>
              </a:rPr>
              <a:t>="{</a:t>
            </a:r>
            <a:r>
              <a:rPr lang="en-AU" sz="1600" dirty="0" smtClean="0">
                <a:solidFill>
                  <a:srgbClr val="A31515"/>
                </a:solidFill>
                <a:latin typeface="Consolas"/>
              </a:rPr>
              <a:t>Binding</a:t>
            </a:r>
            <a:r>
              <a:rPr lang="en-AU" sz="1600" dirty="0" smtClean="0">
                <a:solidFill>
                  <a:srgbClr val="FF0000"/>
                </a:solidFill>
                <a:latin typeface="Consolas"/>
              </a:rPr>
              <a:t> Path</a:t>
            </a:r>
            <a:r>
              <a:rPr lang="en-AU" sz="1600" dirty="0" smtClean="0">
                <a:solidFill>
                  <a:srgbClr val="0000FF"/>
                </a:solidFill>
                <a:latin typeface="Consolas"/>
              </a:rPr>
              <a:t>=Animals}"&gt;&lt;/</a:t>
            </a:r>
            <a:r>
              <a:rPr lang="en-AU" sz="1600" dirty="0" err="1" smtClean="0">
                <a:solidFill>
                  <a:srgbClr val="A31515"/>
                </a:solidFill>
                <a:latin typeface="Consolas"/>
              </a:rPr>
              <a:t>ListBox</a:t>
            </a:r>
            <a:r>
              <a:rPr lang="en-AU" sz="1600" dirty="0" smtClean="0">
                <a:solidFill>
                  <a:srgbClr val="0000FF"/>
                </a:solidFill>
                <a:latin typeface="Consolas"/>
              </a:rPr>
              <a:t>&gt;</a:t>
            </a:r>
          </a:p>
          <a:p>
            <a:r>
              <a:rPr lang="en-AU" sz="1600" dirty="0" smtClean="0">
                <a:solidFill>
                  <a:srgbClr val="0000FF"/>
                </a:solidFill>
                <a:latin typeface="Consolas"/>
              </a:rPr>
              <a:t>&lt;/</a:t>
            </a:r>
            <a:r>
              <a:rPr lang="en-AU" sz="1600" dirty="0" smtClean="0">
                <a:solidFill>
                  <a:srgbClr val="A31515"/>
                </a:solidFill>
                <a:latin typeface="Consolas"/>
              </a:rPr>
              <a:t>Grid</a:t>
            </a:r>
            <a:r>
              <a:rPr lang="en-AU" sz="1600" dirty="0" smtClean="0">
                <a:solidFill>
                  <a:srgbClr val="0000FF"/>
                </a:solidFill>
                <a:latin typeface="Consolas"/>
              </a:rPr>
              <a:t>&gt;</a:t>
            </a:r>
          </a:p>
          <a:p>
            <a:r>
              <a:rPr lang="en-AU" sz="1600" dirty="0" smtClean="0">
                <a:solidFill>
                  <a:srgbClr val="0000FF"/>
                </a:solidFill>
                <a:latin typeface="Consolas"/>
              </a:rPr>
              <a:t>&lt;/</a:t>
            </a:r>
            <a:r>
              <a:rPr lang="en-AU" sz="1600" dirty="0" smtClean="0">
                <a:solidFill>
                  <a:srgbClr val="A31515"/>
                </a:solidFill>
                <a:latin typeface="Consolas"/>
              </a:rPr>
              <a:t>Window</a:t>
            </a:r>
            <a:r>
              <a:rPr lang="en-AU" sz="1600" dirty="0" smtClean="0">
                <a:solidFill>
                  <a:srgbClr val="0000FF"/>
                </a:solidFill>
                <a:latin typeface="Consolas"/>
              </a:rPr>
              <a:t>&gt;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052736"/>
            <a:ext cx="8712968" cy="4739759"/>
          </a:xfrm>
          <a:prstGeom prst="rect">
            <a:avLst/>
          </a:prstGeom>
        </p:spPr>
        <p:txBody>
          <a:bodyPr wrap="square">
            <a:spAutoFit/>
          </a:bodyPr>
          <a:lstStyle/>
          <a:p>
            <a:r>
              <a:rPr lang="en-AU" dirty="0" smtClean="0">
                <a:solidFill>
                  <a:srgbClr val="0000FF"/>
                </a:solidFill>
                <a:latin typeface="Consolas"/>
              </a:rPr>
              <a:t>public partial class </a:t>
            </a:r>
            <a:r>
              <a:rPr lang="en-AU" dirty="0" err="1" smtClean="0">
                <a:solidFill>
                  <a:srgbClr val="2B91AF"/>
                </a:solidFill>
                <a:latin typeface="Consolas"/>
              </a:rPr>
              <a:t>MainWindow</a:t>
            </a:r>
            <a:r>
              <a:rPr lang="en-AU" dirty="0" smtClean="0">
                <a:solidFill>
                  <a:srgbClr val="2B91AF"/>
                </a:solidFill>
                <a:latin typeface="Consolas"/>
              </a:rPr>
              <a:t> : Window</a:t>
            </a:r>
          </a:p>
          <a:p>
            <a:r>
              <a:rPr lang="en-AU" dirty="0" smtClean="0">
                <a:solidFill>
                  <a:srgbClr val="2B91AF"/>
                </a:solidFill>
                <a:latin typeface="Consolas"/>
              </a:rPr>
              <a:t>{</a:t>
            </a:r>
          </a:p>
          <a:p>
            <a:r>
              <a:rPr lang="en-AU" dirty="0" smtClean="0">
                <a:solidFill>
                  <a:srgbClr val="0000FF"/>
                </a:solidFill>
                <a:latin typeface="Consolas"/>
              </a:rPr>
              <a:t>public </a:t>
            </a:r>
            <a:r>
              <a:rPr lang="en-AU" b="1" dirty="0" err="1" smtClean="0">
                <a:solidFill>
                  <a:srgbClr val="2B91AF"/>
                </a:solidFill>
                <a:latin typeface="Consolas"/>
              </a:rPr>
              <a:t>ObservableCollection</a:t>
            </a:r>
            <a:r>
              <a:rPr lang="en-AU" b="1" dirty="0" smtClean="0">
                <a:solidFill>
                  <a:srgbClr val="2B91AF"/>
                </a:solidFill>
                <a:latin typeface="Consolas"/>
              </a:rPr>
              <a:t>&lt;Animal&gt;</a:t>
            </a:r>
            <a:r>
              <a:rPr lang="en-AU" dirty="0" smtClean="0">
                <a:solidFill>
                  <a:srgbClr val="2B91AF"/>
                </a:solidFill>
                <a:latin typeface="Consolas"/>
              </a:rPr>
              <a:t> Animals { </a:t>
            </a:r>
            <a:r>
              <a:rPr lang="en-AU" dirty="0" smtClean="0">
                <a:solidFill>
                  <a:srgbClr val="0000FF"/>
                </a:solidFill>
                <a:latin typeface="Consolas"/>
              </a:rPr>
              <a:t>get; set; } </a:t>
            </a:r>
          </a:p>
          <a:p>
            <a:endParaRPr lang="en-AU" dirty="0" smtClean="0">
              <a:solidFill>
                <a:srgbClr val="0000FF"/>
              </a:solidFill>
              <a:latin typeface="Consolas"/>
            </a:endParaRPr>
          </a:p>
          <a:p>
            <a:r>
              <a:rPr lang="en-AU" dirty="0" smtClean="0">
                <a:solidFill>
                  <a:srgbClr val="0000FF"/>
                </a:solidFill>
                <a:latin typeface="Consolas"/>
              </a:rPr>
              <a:t>public </a:t>
            </a:r>
            <a:r>
              <a:rPr lang="en-AU" dirty="0" err="1" smtClean="0">
                <a:solidFill>
                  <a:srgbClr val="0000FF"/>
                </a:solidFill>
                <a:latin typeface="Consolas"/>
              </a:rPr>
              <a:t>MainWindow</a:t>
            </a:r>
            <a:r>
              <a:rPr lang="en-AU" dirty="0" smtClean="0">
                <a:solidFill>
                  <a:srgbClr val="0000FF"/>
                </a:solidFill>
                <a:latin typeface="Consolas"/>
              </a:rPr>
              <a:t>()</a:t>
            </a:r>
          </a:p>
          <a:p>
            <a:r>
              <a:rPr lang="en-AU" dirty="0" smtClean="0">
                <a:solidFill>
                  <a:srgbClr val="0000FF"/>
                </a:solidFill>
                <a:latin typeface="Consolas"/>
              </a:rPr>
              <a:t>{</a:t>
            </a:r>
          </a:p>
          <a:p>
            <a:r>
              <a:rPr lang="en-AU" dirty="0" smtClean="0">
                <a:solidFill>
                  <a:srgbClr val="0000FF"/>
                </a:solidFill>
                <a:latin typeface="Consolas"/>
              </a:rPr>
              <a:t>	Animals = new </a:t>
            </a:r>
            <a:r>
              <a:rPr lang="en-AU" dirty="0" err="1" smtClean="0">
                <a:solidFill>
                  <a:srgbClr val="2B91AF"/>
                </a:solidFill>
                <a:latin typeface="Consolas"/>
              </a:rPr>
              <a:t>ObservableCollection</a:t>
            </a:r>
            <a:r>
              <a:rPr lang="en-AU" dirty="0" smtClean="0">
                <a:solidFill>
                  <a:srgbClr val="2B91AF"/>
                </a:solidFill>
                <a:latin typeface="Consolas"/>
              </a:rPr>
              <a:t>&lt;Animal&gt;</a:t>
            </a:r>
          </a:p>
          <a:p>
            <a:r>
              <a:rPr lang="en-AU" dirty="0" smtClean="0">
                <a:solidFill>
                  <a:srgbClr val="2B91AF"/>
                </a:solidFill>
                <a:latin typeface="Consolas"/>
              </a:rPr>
              <a:t>       {</a:t>
            </a:r>
          </a:p>
          <a:p>
            <a:r>
              <a:rPr lang="en-AU" sz="1600" dirty="0" smtClean="0">
                <a:solidFill>
                  <a:srgbClr val="2B91AF"/>
                </a:solidFill>
                <a:latin typeface="Consolas"/>
              </a:rPr>
              <a:t>       		</a:t>
            </a:r>
            <a:r>
              <a:rPr lang="en-AU" sz="1600" dirty="0" smtClean="0">
                <a:solidFill>
                  <a:srgbClr val="0000FF"/>
                </a:solidFill>
                <a:latin typeface="Consolas"/>
              </a:rPr>
              <a:t>new </a:t>
            </a:r>
            <a:r>
              <a:rPr lang="en-AU" sz="1600" dirty="0" smtClean="0">
                <a:solidFill>
                  <a:srgbClr val="2B91AF"/>
                </a:solidFill>
                <a:latin typeface="Consolas"/>
              </a:rPr>
              <a:t>Dog {Age = 5, </a:t>
            </a:r>
            <a:r>
              <a:rPr lang="en-AU" sz="1600" dirty="0" err="1" smtClean="0">
                <a:solidFill>
                  <a:srgbClr val="2B91AF"/>
                </a:solidFill>
                <a:latin typeface="Consolas"/>
              </a:rPr>
              <a:t>AgeInAnimalYears</a:t>
            </a:r>
            <a:r>
              <a:rPr lang="en-AU" sz="1600" dirty="0" smtClean="0">
                <a:solidFill>
                  <a:srgbClr val="2B91AF"/>
                </a:solidFill>
                <a:latin typeface="Consolas"/>
              </a:rPr>
              <a:t> = 30, </a:t>
            </a:r>
            <a:r>
              <a:rPr lang="en-AU" sz="1600" dirty="0" err="1" smtClean="0">
                <a:solidFill>
                  <a:srgbClr val="2B91AF"/>
                </a:solidFill>
                <a:latin typeface="Consolas"/>
              </a:rPr>
              <a:t>BarkVolume</a:t>
            </a:r>
            <a:r>
              <a:rPr lang="en-AU" sz="1600" dirty="0" smtClean="0">
                <a:solidFill>
                  <a:srgbClr val="2B91AF"/>
                </a:solidFill>
                <a:latin typeface="Consolas"/>
              </a:rPr>
              <a:t> = 3}, </a:t>
            </a:r>
          </a:p>
          <a:p>
            <a:r>
              <a:rPr lang="en-AU" sz="1600" dirty="0" smtClean="0">
                <a:solidFill>
                  <a:srgbClr val="0000FF"/>
                </a:solidFill>
                <a:latin typeface="Consolas"/>
              </a:rPr>
              <a:t>		new </a:t>
            </a:r>
            <a:r>
              <a:rPr lang="en-AU" sz="1600" dirty="0" smtClean="0">
                <a:solidFill>
                  <a:srgbClr val="2B91AF"/>
                </a:solidFill>
                <a:latin typeface="Consolas"/>
              </a:rPr>
              <a:t>Cat {Age = 5, </a:t>
            </a:r>
            <a:r>
              <a:rPr lang="en-AU" sz="1600" dirty="0" err="1" smtClean="0">
                <a:solidFill>
                  <a:srgbClr val="2B91AF"/>
                </a:solidFill>
                <a:latin typeface="Consolas"/>
              </a:rPr>
              <a:t>AgeInAnimalYears</a:t>
            </a:r>
            <a:r>
              <a:rPr lang="en-AU" sz="1600" dirty="0" smtClean="0">
                <a:solidFill>
                  <a:srgbClr val="2B91AF"/>
                </a:solidFill>
                <a:latin typeface="Consolas"/>
              </a:rPr>
              <a:t> = 30, </a:t>
            </a:r>
            <a:r>
              <a:rPr lang="en-AU" sz="1600" dirty="0" err="1" smtClean="0">
                <a:solidFill>
                  <a:srgbClr val="2B91AF"/>
                </a:solidFill>
                <a:latin typeface="Consolas"/>
              </a:rPr>
              <a:t>LivesLeft</a:t>
            </a:r>
            <a:r>
              <a:rPr lang="en-AU" sz="1600" dirty="0" smtClean="0">
                <a:solidFill>
                  <a:srgbClr val="2B91AF"/>
                </a:solidFill>
                <a:latin typeface="Consolas"/>
              </a:rPr>
              <a:t> = 7}</a:t>
            </a:r>
          </a:p>
          <a:p>
            <a:r>
              <a:rPr lang="en-AU" dirty="0" smtClean="0">
                <a:solidFill>
                  <a:srgbClr val="2B91AF"/>
                </a:solidFill>
                <a:latin typeface="Consolas"/>
              </a:rPr>
              <a:t>       };</a:t>
            </a:r>
          </a:p>
          <a:p>
            <a:endParaRPr lang="en-AU" dirty="0" smtClean="0">
              <a:solidFill>
                <a:srgbClr val="2B91AF"/>
              </a:solidFill>
              <a:latin typeface="Consolas"/>
            </a:endParaRPr>
          </a:p>
          <a:p>
            <a:r>
              <a:rPr lang="en-AU" b="1" dirty="0" smtClean="0">
                <a:solidFill>
                  <a:srgbClr val="2B91AF"/>
                </a:solidFill>
                <a:latin typeface="Consolas"/>
              </a:rPr>
              <a:t>	</a:t>
            </a:r>
            <a:r>
              <a:rPr lang="en-AU" b="1" dirty="0" err="1" smtClean="0">
                <a:solidFill>
                  <a:srgbClr val="2B91AF"/>
                </a:solidFill>
                <a:latin typeface="Consolas"/>
              </a:rPr>
              <a:t>DataContext</a:t>
            </a:r>
            <a:r>
              <a:rPr lang="en-AU" b="1" dirty="0" smtClean="0">
                <a:solidFill>
                  <a:srgbClr val="2B91AF"/>
                </a:solidFill>
                <a:latin typeface="Consolas"/>
              </a:rPr>
              <a:t> = </a:t>
            </a:r>
            <a:r>
              <a:rPr lang="en-AU" b="1" dirty="0" smtClean="0">
                <a:solidFill>
                  <a:srgbClr val="0000FF"/>
                </a:solidFill>
                <a:latin typeface="Consolas"/>
              </a:rPr>
              <a:t>this;</a:t>
            </a:r>
          </a:p>
          <a:p>
            <a:endParaRPr lang="en-AU" dirty="0" smtClean="0">
              <a:solidFill>
                <a:srgbClr val="0000FF"/>
              </a:solidFill>
              <a:latin typeface="Consolas"/>
            </a:endParaRPr>
          </a:p>
          <a:p>
            <a:r>
              <a:rPr lang="en-AU" dirty="0" smtClean="0">
                <a:solidFill>
                  <a:srgbClr val="0000FF"/>
                </a:solidFill>
                <a:latin typeface="Consolas"/>
              </a:rPr>
              <a:t>	</a:t>
            </a:r>
            <a:r>
              <a:rPr lang="en-AU" dirty="0" err="1" smtClean="0">
                <a:solidFill>
                  <a:srgbClr val="0000FF"/>
                </a:solidFill>
                <a:latin typeface="Consolas"/>
              </a:rPr>
              <a:t>InitializeComponent</a:t>
            </a:r>
            <a:r>
              <a:rPr lang="en-AU" dirty="0" smtClean="0">
                <a:solidFill>
                  <a:srgbClr val="0000FF"/>
                </a:solidFill>
                <a:latin typeface="Consolas"/>
              </a:rPr>
              <a:t>();</a:t>
            </a:r>
          </a:p>
          <a:p>
            <a:r>
              <a:rPr lang="en-AU" dirty="0" smtClean="0">
                <a:solidFill>
                  <a:srgbClr val="0000FF"/>
                </a:solidFill>
                <a:latin typeface="Consolas"/>
              </a:rPr>
              <a:t>}</a:t>
            </a:r>
          </a:p>
          <a:p>
            <a:r>
              <a:rPr lang="en-AU" dirty="0" smtClean="0">
                <a:solidFill>
                  <a:srgbClr val="0000FF"/>
                </a:solidFill>
                <a:latin typeface="Consolas"/>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755576" y="836712"/>
            <a:ext cx="7808937" cy="520595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ControlTemplate</a:t>
            </a:r>
            <a:endParaRPr lang="en-AU" dirty="0"/>
          </a:p>
        </p:txBody>
      </p:sp>
      <p:sp>
        <p:nvSpPr>
          <p:cNvPr id="3" name="Content Placeholder 2"/>
          <p:cNvSpPr>
            <a:spLocks noGrp="1"/>
          </p:cNvSpPr>
          <p:nvPr>
            <p:ph idx="1"/>
          </p:nvPr>
        </p:nvSpPr>
        <p:spPr/>
        <p:txBody>
          <a:bodyPr/>
          <a:lstStyle/>
          <a:p>
            <a:r>
              <a:rPr lang="en-AU" dirty="0" smtClean="0"/>
              <a:t>Allows you to change the visual tree of a Control</a:t>
            </a:r>
          </a:p>
          <a:p>
            <a:r>
              <a:rPr lang="en-AU" dirty="0" smtClean="0"/>
              <a:t>Thus allows everything to be changed</a:t>
            </a:r>
          </a:p>
          <a:p>
            <a:pPr lvl="1"/>
            <a:r>
              <a:rPr lang="en-AU" dirty="0" smtClean="0"/>
              <a:t>How it looks</a:t>
            </a:r>
          </a:p>
          <a:p>
            <a:pPr lvl="1"/>
            <a:r>
              <a:rPr lang="en-AU" dirty="0" smtClean="0"/>
              <a:t>How it deals with events</a:t>
            </a:r>
          </a:p>
          <a:p>
            <a:pPr lvl="1"/>
            <a:endParaRPr lang="en-AU" dirty="0" smtClean="0"/>
          </a:p>
          <a:p>
            <a:endParaRPr lang="en-A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IDataErrorInfo</a:t>
            </a:r>
            <a:endParaRPr lang="en-AU" dirty="0"/>
          </a:p>
        </p:txBody>
      </p:sp>
      <p:sp>
        <p:nvSpPr>
          <p:cNvPr id="3" name="Content Placeholder 2"/>
          <p:cNvSpPr>
            <a:spLocks noGrp="1"/>
          </p:cNvSpPr>
          <p:nvPr>
            <p:ph idx="1"/>
          </p:nvPr>
        </p:nvSpPr>
        <p:spPr/>
        <p:txBody>
          <a:bodyPr>
            <a:normAutofit lnSpcReduction="10000"/>
          </a:bodyPr>
          <a:lstStyle/>
          <a:p>
            <a:r>
              <a:rPr lang="en-AU" sz="1400" dirty="0" smtClean="0"/>
              <a:t>In the data binding setup turn on validation</a:t>
            </a:r>
          </a:p>
          <a:p>
            <a:r>
              <a:rPr lang="en-AU" sz="1400" dirty="0" smtClean="0"/>
              <a:t>User edits still populates the bound object</a:t>
            </a:r>
          </a:p>
          <a:p>
            <a:r>
              <a:rPr lang="en-US" sz="1400" dirty="0" smtClean="0"/>
              <a:t>Only allow a Save operation was the validation succeeds</a:t>
            </a:r>
            <a:endParaRPr lang="en-AU" sz="1400" dirty="0" smtClean="0"/>
          </a:p>
          <a:p>
            <a:pPr>
              <a:buNone/>
            </a:pPr>
            <a:endParaRPr lang="en-AU" sz="1400" dirty="0" smtClean="0"/>
          </a:p>
          <a:p>
            <a:pPr>
              <a:buNone/>
            </a:pPr>
            <a:r>
              <a:rPr lang="en-AU" sz="1400" dirty="0" smtClean="0"/>
              <a:t>class Example : </a:t>
            </a:r>
            <a:r>
              <a:rPr lang="en-AU" sz="1400" dirty="0" err="1" smtClean="0"/>
              <a:t>IDataErrorInfo</a:t>
            </a:r>
            <a:endParaRPr lang="en-AU" sz="1400" dirty="0" smtClean="0"/>
          </a:p>
          <a:p>
            <a:pPr>
              <a:buNone/>
            </a:pPr>
            <a:r>
              <a:rPr lang="en-AU" sz="1400" dirty="0" smtClean="0"/>
              <a:t>{</a:t>
            </a:r>
          </a:p>
          <a:p>
            <a:pPr>
              <a:buNone/>
            </a:pPr>
            <a:r>
              <a:rPr lang="en-AU" sz="1400" dirty="0" smtClean="0"/>
              <a:t>  public </a:t>
            </a:r>
            <a:r>
              <a:rPr lang="en-AU" sz="1400" dirty="0" err="1" smtClean="0"/>
              <a:t>int</a:t>
            </a:r>
            <a:r>
              <a:rPr lang="en-AU" sz="1400" dirty="0" smtClean="0"/>
              <a:t> Age {get; set;}</a:t>
            </a:r>
          </a:p>
          <a:p>
            <a:pPr>
              <a:buNone/>
            </a:pPr>
            <a:r>
              <a:rPr lang="en-AU" sz="1400" dirty="0" smtClean="0"/>
              <a:t>  public string Error {get; private set;}</a:t>
            </a:r>
          </a:p>
          <a:p>
            <a:pPr>
              <a:buNone/>
            </a:pPr>
            <a:r>
              <a:rPr lang="en-AU" sz="1400" dirty="0" smtClean="0"/>
              <a:t>  public string this[string name] </a:t>
            </a:r>
          </a:p>
          <a:p>
            <a:pPr>
              <a:buNone/>
            </a:pPr>
            <a:r>
              <a:rPr lang="en-AU" sz="1400" dirty="0" smtClean="0"/>
              <a:t>  {</a:t>
            </a:r>
          </a:p>
          <a:p>
            <a:pPr>
              <a:buNone/>
            </a:pPr>
            <a:r>
              <a:rPr lang="en-AU" sz="1400" dirty="0" smtClean="0"/>
              <a:t>    get {</a:t>
            </a:r>
          </a:p>
          <a:p>
            <a:pPr>
              <a:buNone/>
            </a:pPr>
            <a:r>
              <a:rPr lang="en-AU" sz="1400" dirty="0" smtClean="0"/>
              <a:t>     if(name = “Age”){</a:t>
            </a:r>
          </a:p>
          <a:p>
            <a:pPr>
              <a:buNone/>
            </a:pPr>
            <a:r>
              <a:rPr lang="en-AU" sz="1400" dirty="0" smtClean="0"/>
              <a:t>       if(Age&gt;120 || Age &lt; 18) return “Must be over 18”;</a:t>
            </a:r>
          </a:p>
          <a:p>
            <a:pPr>
              <a:buNone/>
            </a:pPr>
            <a:r>
              <a:rPr lang="en-AU" sz="1400" dirty="0" smtClean="0"/>
              <a:t>	}</a:t>
            </a:r>
          </a:p>
          <a:p>
            <a:pPr>
              <a:buNone/>
            </a:pPr>
            <a:r>
              <a:rPr lang="en-AU" sz="1400" dirty="0" smtClean="0"/>
              <a:t>      return null;</a:t>
            </a:r>
          </a:p>
          <a:p>
            <a:pPr>
              <a:buNone/>
            </a:pPr>
            <a:r>
              <a:rPr lang="en-AU" sz="1400" dirty="0" smtClean="0"/>
              <a:t>   }</a:t>
            </a:r>
          </a:p>
          <a:p>
            <a:pPr>
              <a:buNone/>
            </a:pPr>
            <a:r>
              <a:rPr lang="en-AU" sz="1400" dirty="0" smtClean="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Triggers</a:t>
            </a:r>
            <a:endParaRPr lang="en-AU" dirty="0"/>
          </a:p>
        </p:txBody>
      </p:sp>
      <p:sp>
        <p:nvSpPr>
          <p:cNvPr id="3" name="Content Placeholder 2"/>
          <p:cNvSpPr>
            <a:spLocks noGrp="1"/>
          </p:cNvSpPr>
          <p:nvPr>
            <p:ph idx="1"/>
          </p:nvPr>
        </p:nvSpPr>
        <p:spPr/>
        <p:txBody>
          <a:bodyPr>
            <a:normAutofit fontScale="92500"/>
          </a:bodyPr>
          <a:lstStyle/>
          <a:p>
            <a:r>
              <a:rPr lang="en-AU" dirty="0" smtClean="0"/>
              <a:t>WPF only</a:t>
            </a:r>
          </a:p>
          <a:p>
            <a:r>
              <a:rPr lang="en-AU" dirty="0" smtClean="0"/>
              <a:t>A change to a property on a bound object can automatically trigger a visual change such as using a different Style</a:t>
            </a:r>
          </a:p>
          <a:p>
            <a:endParaRPr lang="en-AU" dirty="0" smtClean="0"/>
          </a:p>
          <a:p>
            <a:pPr>
              <a:buNone/>
            </a:pPr>
            <a:r>
              <a:rPr lang="en-AU" sz="1400" dirty="0" smtClean="0"/>
              <a:t>&lt;Style </a:t>
            </a:r>
            <a:r>
              <a:rPr lang="en-AU" sz="1400" dirty="0" err="1" smtClean="0"/>
              <a:t>TargetType</a:t>
            </a:r>
            <a:r>
              <a:rPr lang="en-AU" sz="1400" dirty="0" smtClean="0"/>
              <a:t>="{x:Type Button}"&gt; </a:t>
            </a:r>
          </a:p>
          <a:p>
            <a:pPr>
              <a:buNone/>
            </a:pPr>
            <a:r>
              <a:rPr lang="en-AU" sz="1400" dirty="0" smtClean="0"/>
              <a:t>&lt;</a:t>
            </a:r>
            <a:r>
              <a:rPr lang="en-AU" sz="1400" dirty="0" err="1" smtClean="0"/>
              <a:t>Style.Triggers</a:t>
            </a:r>
            <a:r>
              <a:rPr lang="en-AU" sz="1400" dirty="0" smtClean="0"/>
              <a:t>&gt; </a:t>
            </a:r>
          </a:p>
          <a:p>
            <a:pPr>
              <a:buNone/>
            </a:pPr>
            <a:r>
              <a:rPr lang="en-AU" sz="1400" dirty="0" smtClean="0"/>
              <a:t>	&lt;Trigger Property="</a:t>
            </a:r>
            <a:r>
              <a:rPr lang="en-AU" sz="1400" dirty="0" err="1" smtClean="0"/>
              <a:t>IsMouseOver</a:t>
            </a:r>
            <a:r>
              <a:rPr lang="en-AU" sz="1400" dirty="0" smtClean="0"/>
              <a:t>" Value="true"&gt; </a:t>
            </a:r>
          </a:p>
          <a:p>
            <a:pPr>
              <a:buNone/>
            </a:pPr>
            <a:r>
              <a:rPr lang="en-AU" sz="1400" dirty="0" smtClean="0"/>
              <a:t>		&lt;Setter Property="</a:t>
            </a:r>
            <a:r>
              <a:rPr lang="en-AU" sz="1400" dirty="0" err="1" smtClean="0"/>
              <a:t>BitmapEffect</a:t>
            </a:r>
            <a:r>
              <a:rPr lang="en-AU" sz="1400" dirty="0" smtClean="0"/>
              <a:t>"&gt; </a:t>
            </a:r>
          </a:p>
          <a:p>
            <a:pPr>
              <a:buNone/>
            </a:pPr>
            <a:r>
              <a:rPr lang="en-AU" sz="1400" dirty="0" smtClean="0"/>
              <a:t>			&lt;</a:t>
            </a:r>
            <a:r>
              <a:rPr lang="en-AU" sz="1400" dirty="0" err="1" smtClean="0"/>
              <a:t>Setter.Value</a:t>
            </a:r>
            <a:r>
              <a:rPr lang="en-AU" sz="1400" dirty="0" smtClean="0"/>
              <a:t>&gt; </a:t>
            </a:r>
          </a:p>
          <a:p>
            <a:pPr>
              <a:buNone/>
            </a:pPr>
            <a:r>
              <a:rPr lang="en-AU" sz="1400" dirty="0" smtClean="0"/>
              <a:t>				&lt;</a:t>
            </a:r>
            <a:r>
              <a:rPr lang="en-AU" sz="1400" dirty="0" err="1" smtClean="0"/>
              <a:t>OuterGlowBitmapEffect</a:t>
            </a:r>
            <a:r>
              <a:rPr lang="en-AU" sz="1400" dirty="0" smtClean="0"/>
              <a:t> </a:t>
            </a:r>
            <a:r>
              <a:rPr lang="en-AU" sz="1400" dirty="0" err="1" smtClean="0"/>
              <a:t>GlowColor</a:t>
            </a:r>
            <a:r>
              <a:rPr lang="en-AU" sz="1400" dirty="0" smtClean="0"/>
              <a:t>="Gold" </a:t>
            </a:r>
            <a:r>
              <a:rPr lang="en-AU" sz="1400" dirty="0" err="1" smtClean="0"/>
              <a:t>GlowSize</a:t>
            </a:r>
            <a:r>
              <a:rPr lang="en-AU" sz="1400" dirty="0" smtClean="0"/>
              <a:t>="10" /&gt; 			&lt;/</a:t>
            </a:r>
            <a:r>
              <a:rPr lang="en-AU" sz="1400" dirty="0" err="1" smtClean="0"/>
              <a:t>Setter.Value</a:t>
            </a:r>
            <a:r>
              <a:rPr lang="en-AU" sz="1400" dirty="0" smtClean="0"/>
              <a:t>&gt; </a:t>
            </a:r>
          </a:p>
          <a:p>
            <a:pPr>
              <a:buNone/>
            </a:pPr>
            <a:r>
              <a:rPr lang="en-AU" sz="1400" dirty="0" smtClean="0"/>
              <a:t>		&lt;/Setter&gt; </a:t>
            </a:r>
          </a:p>
          <a:p>
            <a:pPr>
              <a:buNone/>
            </a:pPr>
            <a:r>
              <a:rPr lang="en-AU" sz="1400" dirty="0" smtClean="0"/>
              <a:t>	&lt;/Trigger&gt; </a:t>
            </a:r>
          </a:p>
          <a:p>
            <a:pPr>
              <a:buNone/>
            </a:pPr>
            <a:r>
              <a:rPr lang="en-AU" sz="1400" dirty="0" smtClean="0"/>
              <a:t>&lt;/</a:t>
            </a:r>
            <a:r>
              <a:rPr lang="en-AU" sz="1400" dirty="0" err="1" smtClean="0"/>
              <a:t>Style.Triggers</a:t>
            </a:r>
            <a:r>
              <a:rPr lang="en-AU" sz="1400" dirty="0" smtClean="0"/>
              <a:t>&gt; </a:t>
            </a:r>
          </a:p>
          <a:p>
            <a:pPr>
              <a:buNone/>
            </a:pPr>
            <a:r>
              <a:rPr lang="en-AU" sz="1400" dirty="0" smtClean="0"/>
              <a:t>&lt;/Style&gt; </a:t>
            </a:r>
          </a:p>
          <a:p>
            <a:pPr lvl="1"/>
            <a:endParaRPr lang="en-A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Storyboard</a:t>
            </a:r>
            <a:endParaRPr lang="en-AU" dirty="0"/>
          </a:p>
        </p:txBody>
      </p:sp>
      <p:sp>
        <p:nvSpPr>
          <p:cNvPr id="3" name="Content Placeholder 2"/>
          <p:cNvSpPr>
            <a:spLocks noGrp="1"/>
          </p:cNvSpPr>
          <p:nvPr>
            <p:ph idx="1"/>
          </p:nvPr>
        </p:nvSpPr>
        <p:spPr/>
        <p:txBody>
          <a:bodyPr/>
          <a:lstStyle/>
          <a:p>
            <a:r>
              <a:rPr lang="en-AU" dirty="0" smtClean="0"/>
              <a:t>Time line of changes that are made to an object that can be programmatically kicked off</a:t>
            </a:r>
          </a:p>
          <a:p>
            <a:r>
              <a:rPr lang="en-AU" dirty="0" smtClean="0"/>
              <a:t>Button fades in and out after a mouse over</a:t>
            </a:r>
          </a:p>
          <a:p>
            <a:r>
              <a:rPr lang="en-AU" dirty="0" smtClean="0"/>
              <a:t>Labels become textboxes when moving into edit mode</a:t>
            </a:r>
          </a:p>
          <a:p>
            <a:r>
              <a:rPr lang="en-AU" dirty="0" smtClean="0"/>
              <a:t>Animation are easy</a:t>
            </a:r>
          </a:p>
          <a:p>
            <a:pPr lvl="1"/>
            <a:r>
              <a:rPr lang="en-AU" dirty="0" smtClean="0"/>
              <a:t>set the frame rate</a:t>
            </a:r>
          </a:p>
          <a:p>
            <a:pPr lvl="1"/>
            <a:r>
              <a:rPr lang="en-AU" dirty="0" smtClean="0"/>
              <a:t>set the start and end position</a:t>
            </a:r>
          </a:p>
          <a:p>
            <a:pPr lvl="1"/>
            <a:r>
              <a:rPr lang="en-AU" dirty="0" smtClean="0"/>
              <a:t>set the duration for the move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Visual State Manager</a:t>
            </a:r>
            <a:endParaRPr lang="en-AU" dirty="0"/>
          </a:p>
        </p:txBody>
      </p:sp>
      <p:sp>
        <p:nvSpPr>
          <p:cNvPr id="3" name="Content Placeholder 2"/>
          <p:cNvSpPr>
            <a:spLocks noGrp="1"/>
          </p:cNvSpPr>
          <p:nvPr>
            <p:ph idx="1"/>
          </p:nvPr>
        </p:nvSpPr>
        <p:spPr/>
        <p:txBody>
          <a:bodyPr/>
          <a:lstStyle/>
          <a:p>
            <a:r>
              <a:rPr lang="en-AU" dirty="0" smtClean="0"/>
              <a:t>Silverlight </a:t>
            </a:r>
            <a:r>
              <a:rPr lang="en-AU" dirty="0" smtClean="0"/>
              <a:t>2.0 </a:t>
            </a:r>
            <a:r>
              <a:rPr lang="en-AU" dirty="0" smtClean="0"/>
              <a:t>and then ported to WPF 4.0</a:t>
            </a:r>
          </a:p>
          <a:p>
            <a:r>
              <a:rPr lang="en-AU" dirty="0" smtClean="0"/>
              <a:t>Control is a state machine</a:t>
            </a:r>
          </a:p>
          <a:p>
            <a:pPr lvl="1"/>
            <a:r>
              <a:rPr lang="en-AU" dirty="0" smtClean="0"/>
              <a:t>Each state can have a different visual look – i.e. Button is enabled, disabled, has focus, clicked etc</a:t>
            </a:r>
          </a:p>
          <a:p>
            <a:pPr lvl="1"/>
            <a:r>
              <a:rPr lang="en-AU" dirty="0" smtClean="0"/>
              <a:t>Storyboard used to define </a:t>
            </a:r>
            <a:r>
              <a:rPr lang="en-AU" dirty="0" smtClean="0"/>
              <a:t>the look of a state and how </a:t>
            </a:r>
            <a:r>
              <a:rPr lang="en-AU" dirty="0" smtClean="0"/>
              <a:t>you move between the states</a:t>
            </a:r>
          </a:p>
          <a:p>
            <a:r>
              <a:rPr lang="en-AU" dirty="0" smtClean="0"/>
              <a:t>Microsoft Blend is the best tool to create Storyboards and to define different visual states for the controls</a:t>
            </a:r>
            <a:endParaRPr lang="en-A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Controls</a:t>
            </a:r>
            <a:endParaRPr lang="en-AU" dirty="0"/>
          </a:p>
        </p:txBody>
      </p:sp>
      <p:sp>
        <p:nvSpPr>
          <p:cNvPr id="3" name="Content Placeholder 2"/>
          <p:cNvSpPr>
            <a:spLocks noGrp="1"/>
          </p:cNvSpPr>
          <p:nvPr>
            <p:ph idx="1"/>
          </p:nvPr>
        </p:nvSpPr>
        <p:spPr/>
        <p:txBody>
          <a:bodyPr/>
          <a:lstStyle/>
          <a:p>
            <a:r>
              <a:rPr lang="en-US" dirty="0" smtClean="0"/>
              <a:t>Used in 99% of cases</a:t>
            </a:r>
          </a:p>
          <a:p>
            <a:r>
              <a:rPr lang="en-US" dirty="0" smtClean="0"/>
              <a:t>Inherits from </a:t>
            </a:r>
            <a:r>
              <a:rPr lang="en-US" dirty="0" err="1" smtClean="0"/>
              <a:t>UserControl</a:t>
            </a:r>
            <a:endParaRPr lang="en-US" dirty="0" smtClean="0"/>
          </a:p>
          <a:p>
            <a:r>
              <a:rPr lang="en-US" dirty="0" smtClean="0"/>
              <a:t>Define the look and feel/capability of the control by adding Child Elements to it</a:t>
            </a:r>
          </a:p>
          <a:p>
            <a:r>
              <a:rPr lang="en-US" dirty="0" smtClean="0"/>
              <a:t>Can use custom </a:t>
            </a:r>
            <a:r>
              <a:rPr lang="en-US" dirty="0" err="1" smtClean="0"/>
              <a:t>DependencyProperties</a:t>
            </a:r>
            <a:r>
              <a:rPr lang="en-US" dirty="0" smtClean="0"/>
              <a:t> to </a:t>
            </a:r>
            <a:r>
              <a:rPr lang="en-US" dirty="0" err="1" smtClean="0"/>
              <a:t>customise</a:t>
            </a:r>
            <a:r>
              <a:rPr lang="en-US" dirty="0" smtClean="0"/>
              <a:t> </a:t>
            </a:r>
            <a:r>
              <a:rPr lang="en-US" dirty="0" err="1" smtClean="0"/>
              <a:t>behaviour</a:t>
            </a:r>
            <a:r>
              <a:rPr lang="en-US" dirty="0" smtClean="0"/>
              <a:t> but typically use Data Binding instead</a:t>
            </a:r>
          </a:p>
          <a:p>
            <a:r>
              <a:rPr lang="en-US" dirty="0" smtClean="0"/>
              <a:t>No ability to change the layout</a:t>
            </a:r>
            <a:endParaRPr lang="en-A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Custom Controls</a:t>
            </a:r>
            <a:endParaRPr lang="en-AU" dirty="0"/>
          </a:p>
        </p:txBody>
      </p:sp>
      <p:sp>
        <p:nvSpPr>
          <p:cNvPr id="3" name="Content Placeholder 2"/>
          <p:cNvSpPr>
            <a:spLocks noGrp="1"/>
          </p:cNvSpPr>
          <p:nvPr>
            <p:ph idx="1"/>
          </p:nvPr>
        </p:nvSpPr>
        <p:spPr/>
        <p:txBody>
          <a:bodyPr/>
          <a:lstStyle/>
          <a:p>
            <a:r>
              <a:rPr lang="en-US" dirty="0" smtClean="0"/>
              <a:t>Inherits from Control</a:t>
            </a:r>
          </a:p>
          <a:p>
            <a:r>
              <a:rPr lang="en-US" dirty="0" smtClean="0"/>
              <a:t>Custom </a:t>
            </a:r>
            <a:r>
              <a:rPr lang="en-US" dirty="0" err="1" smtClean="0"/>
              <a:t>DependencyProperties</a:t>
            </a:r>
            <a:r>
              <a:rPr lang="en-US" dirty="0" smtClean="0"/>
              <a:t> used so that the control’s </a:t>
            </a:r>
            <a:r>
              <a:rPr lang="en-US" dirty="0" err="1" smtClean="0"/>
              <a:t>behaviour</a:t>
            </a:r>
            <a:r>
              <a:rPr lang="en-US" dirty="0" smtClean="0"/>
              <a:t> can be modified in the properties window</a:t>
            </a:r>
          </a:p>
          <a:p>
            <a:r>
              <a:rPr lang="en-US" dirty="0" smtClean="0"/>
              <a:t>Define a </a:t>
            </a:r>
            <a:r>
              <a:rPr lang="en-US" dirty="0" err="1" smtClean="0"/>
              <a:t>ControlTemplate</a:t>
            </a:r>
            <a:r>
              <a:rPr lang="en-US" dirty="0" smtClean="0"/>
              <a:t> for layout and to include child controls</a:t>
            </a:r>
          </a:p>
          <a:p>
            <a:r>
              <a:rPr lang="en-US" dirty="0" smtClean="0"/>
              <a:t>Used for creating Calendar controls etc where the end user may want to </a:t>
            </a:r>
            <a:r>
              <a:rPr lang="en-US" dirty="0" err="1" smtClean="0"/>
              <a:t>customise</a:t>
            </a:r>
            <a:r>
              <a:rPr lang="en-US" dirty="0" smtClean="0"/>
              <a:t> the layout or rendering</a:t>
            </a:r>
          </a:p>
          <a:p>
            <a:pPr>
              <a:buNone/>
            </a:pPr>
            <a:endParaRPr lang="en-US" dirty="0" smtClean="0"/>
          </a:p>
          <a:p>
            <a:pPr>
              <a:buNone/>
            </a:pPr>
            <a:endParaRPr lang="en-A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Presentation Patterns</a:t>
            </a:r>
            <a:endParaRPr lang="en-AU" dirty="0"/>
          </a:p>
        </p:txBody>
      </p:sp>
      <p:sp>
        <p:nvSpPr>
          <p:cNvPr id="3" name="Content Placeholder 2"/>
          <p:cNvSpPr>
            <a:spLocks noGrp="1"/>
          </p:cNvSpPr>
          <p:nvPr>
            <p:ph idx="1"/>
          </p:nvPr>
        </p:nvSpPr>
        <p:spPr/>
        <p:txBody>
          <a:bodyPr>
            <a:normAutofit/>
          </a:bodyPr>
          <a:lstStyle/>
          <a:p>
            <a:pPr>
              <a:buNone/>
            </a:pPr>
            <a:r>
              <a:rPr lang="en-AU" dirty="0" smtClean="0"/>
              <a:t>Used to separate the concerns of showing the data, editing the data and processing the user’s interactions</a:t>
            </a:r>
          </a:p>
          <a:p>
            <a:endParaRPr lang="en-AU" dirty="0" smtClean="0"/>
          </a:p>
          <a:p>
            <a:r>
              <a:rPr lang="en-AU" dirty="0" smtClean="0"/>
              <a:t>Model </a:t>
            </a:r>
            <a:r>
              <a:rPr lang="en-AU" dirty="0" smtClean="0"/>
              <a:t>View Controllers i.e. ASP.NET MVC, MFC, </a:t>
            </a:r>
            <a:r>
              <a:rPr lang="en-AU" dirty="0" smtClean="0"/>
              <a:t>Struts, JSF</a:t>
            </a:r>
            <a:endParaRPr lang="en-AU" dirty="0" smtClean="0"/>
          </a:p>
          <a:p>
            <a:r>
              <a:rPr lang="en-AU" dirty="0" smtClean="0"/>
              <a:t>Model View Presenter i.e. </a:t>
            </a:r>
            <a:r>
              <a:rPr lang="en-AU" dirty="0" err="1" smtClean="0"/>
              <a:t>Winform</a:t>
            </a:r>
            <a:r>
              <a:rPr lang="en-AU" dirty="0" smtClean="0"/>
              <a:t> CAB, ASP.NET MVP</a:t>
            </a:r>
          </a:p>
          <a:p>
            <a:r>
              <a:rPr lang="en-AU" dirty="0" smtClean="0"/>
              <a:t>Model View </a:t>
            </a:r>
            <a:r>
              <a:rPr lang="en-AU" dirty="0" err="1" smtClean="0"/>
              <a:t>ViewModel</a:t>
            </a:r>
            <a:r>
              <a:rPr lang="en-AU" dirty="0" smtClean="0"/>
              <a:t> </a:t>
            </a:r>
            <a:r>
              <a:rPr lang="en-AU" dirty="0" err="1" smtClean="0"/>
              <a:t>i.e</a:t>
            </a:r>
            <a:r>
              <a:rPr lang="en-AU" dirty="0" smtClean="0"/>
              <a:t> WPF &amp; Silverlight best practice</a:t>
            </a:r>
            <a:endParaRPr lang="en-AU"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is the Model?</a:t>
            </a:r>
            <a:endParaRPr lang="en-AU" dirty="0"/>
          </a:p>
        </p:txBody>
      </p:sp>
      <p:sp>
        <p:nvSpPr>
          <p:cNvPr id="3" name="Content Placeholder 2"/>
          <p:cNvSpPr>
            <a:spLocks noGrp="1"/>
          </p:cNvSpPr>
          <p:nvPr>
            <p:ph idx="1"/>
          </p:nvPr>
        </p:nvSpPr>
        <p:spPr/>
        <p:txBody>
          <a:bodyPr/>
          <a:lstStyle/>
          <a:p>
            <a:r>
              <a:rPr lang="en-AU" dirty="0" smtClean="0"/>
              <a:t>Its all the information that the user is interacting with</a:t>
            </a:r>
          </a:p>
          <a:p>
            <a:r>
              <a:rPr lang="en-AU" dirty="0" smtClean="0"/>
              <a:t>Usually reaches user after going through a service on a server</a:t>
            </a:r>
          </a:p>
          <a:p>
            <a:r>
              <a:rPr lang="en-AU" dirty="0" smtClean="0"/>
              <a:t>It should mirror (model) the problem domain</a:t>
            </a:r>
          </a:p>
          <a:p>
            <a:r>
              <a:rPr lang="en-AU" dirty="0" smtClean="0"/>
              <a:t>Often hierarchal</a:t>
            </a:r>
          </a:p>
          <a:p>
            <a:r>
              <a:rPr lang="en-AU" dirty="0" smtClean="0"/>
              <a:t>Often needs to be consistent i.e. Saving a model that is partially populated will fail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is the View?</a:t>
            </a:r>
            <a:endParaRPr lang="en-AU" dirty="0"/>
          </a:p>
        </p:txBody>
      </p:sp>
      <p:sp>
        <p:nvSpPr>
          <p:cNvPr id="3" name="Content Placeholder 2"/>
          <p:cNvSpPr>
            <a:spLocks noGrp="1"/>
          </p:cNvSpPr>
          <p:nvPr>
            <p:ph idx="1"/>
          </p:nvPr>
        </p:nvSpPr>
        <p:spPr/>
        <p:txBody>
          <a:bodyPr/>
          <a:lstStyle/>
          <a:p>
            <a:r>
              <a:rPr lang="en-AU" dirty="0" smtClean="0"/>
              <a:t>The “stuff” that is visible to the user</a:t>
            </a:r>
          </a:p>
          <a:p>
            <a:r>
              <a:rPr lang="en-AU" dirty="0" smtClean="0"/>
              <a:t>Responsible for presentation only</a:t>
            </a:r>
          </a:p>
          <a:p>
            <a:r>
              <a:rPr lang="en-US" dirty="0" smtClean="0"/>
              <a:t>Displays the model but data editing/transforming is delegated to another component</a:t>
            </a:r>
            <a:endParaRPr lang="en-AU"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MVC</a:t>
            </a:r>
            <a:endParaRPr lang="en-AU" dirty="0"/>
          </a:p>
        </p:txBody>
      </p:sp>
      <p:sp>
        <p:nvSpPr>
          <p:cNvPr id="3" name="Content Placeholder 2"/>
          <p:cNvSpPr>
            <a:spLocks noGrp="1"/>
          </p:cNvSpPr>
          <p:nvPr>
            <p:ph idx="1"/>
          </p:nvPr>
        </p:nvSpPr>
        <p:spPr>
          <a:xfrm>
            <a:off x="457200" y="1935480"/>
            <a:ext cx="8229600" cy="1493520"/>
          </a:xfrm>
        </p:spPr>
        <p:txBody>
          <a:bodyPr>
            <a:normAutofit fontScale="92500"/>
          </a:bodyPr>
          <a:lstStyle/>
          <a:p>
            <a:r>
              <a:rPr lang="en-AU" dirty="0" smtClean="0"/>
              <a:t>Controller handles the HTTP request, populates a model and determines which View to display the results</a:t>
            </a:r>
          </a:p>
          <a:p>
            <a:r>
              <a:rPr lang="en-US" dirty="0" smtClean="0"/>
              <a:t>Repeat…</a:t>
            </a:r>
            <a:endParaRPr lang="en-AU" dirty="0" smtClean="0"/>
          </a:p>
          <a:p>
            <a:endParaRPr lang="en-AU" dirty="0"/>
          </a:p>
        </p:txBody>
      </p:sp>
      <p:sp>
        <p:nvSpPr>
          <p:cNvPr id="4" name="Rectangle 3"/>
          <p:cNvSpPr/>
          <p:nvPr/>
        </p:nvSpPr>
        <p:spPr>
          <a:xfrm>
            <a:off x="1979712" y="4509120"/>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Controller</a:t>
            </a:r>
            <a:endParaRPr lang="en-AU" dirty="0"/>
          </a:p>
        </p:txBody>
      </p:sp>
      <p:sp>
        <p:nvSpPr>
          <p:cNvPr id="5" name="Rectangle 4"/>
          <p:cNvSpPr/>
          <p:nvPr/>
        </p:nvSpPr>
        <p:spPr>
          <a:xfrm>
            <a:off x="4427984" y="3573016"/>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View</a:t>
            </a:r>
            <a:endParaRPr lang="en-AU" dirty="0"/>
          </a:p>
        </p:txBody>
      </p:sp>
      <p:sp>
        <p:nvSpPr>
          <p:cNvPr id="6" name="Rectangle 5"/>
          <p:cNvSpPr/>
          <p:nvPr/>
        </p:nvSpPr>
        <p:spPr>
          <a:xfrm>
            <a:off x="4427984" y="5517232"/>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Model</a:t>
            </a:r>
            <a:endParaRPr lang="en-AU" dirty="0"/>
          </a:p>
        </p:txBody>
      </p:sp>
      <p:sp>
        <p:nvSpPr>
          <p:cNvPr id="7" name="Smiley Face 6"/>
          <p:cNvSpPr/>
          <p:nvPr/>
        </p:nvSpPr>
        <p:spPr>
          <a:xfrm>
            <a:off x="539552" y="4509120"/>
            <a:ext cx="576064" cy="504056"/>
          </a:xfrm>
          <a:prstGeom prst="smileyFace">
            <a:avLst/>
          </a:prstGeom>
          <a:solidFill>
            <a:srgbClr val="FFC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Arrow Connector 8"/>
          <p:cNvCxnSpPr>
            <a:stCxn id="4" idx="0"/>
            <a:endCxn id="5" idx="1"/>
          </p:cNvCxnSpPr>
          <p:nvPr/>
        </p:nvCxnSpPr>
        <p:spPr>
          <a:xfrm rot="5400000" flipH="1" flipV="1">
            <a:off x="3293858" y="3374994"/>
            <a:ext cx="576064" cy="16921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5" idx="2"/>
            <a:endCxn id="6" idx="0"/>
          </p:cNvCxnSpPr>
          <p:nvPr/>
        </p:nvCxnSpPr>
        <p:spPr>
          <a:xfrm rot="5400000">
            <a:off x="4572000" y="4905164"/>
            <a:ext cx="122413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4" idx="2"/>
            <a:endCxn id="6" idx="1"/>
          </p:cNvCxnSpPr>
          <p:nvPr/>
        </p:nvCxnSpPr>
        <p:spPr>
          <a:xfrm rot="16200000" flipH="1">
            <a:off x="3257854" y="4707142"/>
            <a:ext cx="648072" cy="16921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7" idx="6"/>
            <a:endCxn id="4" idx="1"/>
          </p:cNvCxnSpPr>
          <p:nvPr/>
        </p:nvCxnSpPr>
        <p:spPr>
          <a:xfrm>
            <a:off x="1115616" y="4761148"/>
            <a:ext cx="864096" cy="108012"/>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771800" y="4005064"/>
            <a:ext cx="256802" cy="369332"/>
          </a:xfrm>
          <a:prstGeom prst="rect">
            <a:avLst/>
          </a:prstGeom>
          <a:noFill/>
        </p:spPr>
        <p:txBody>
          <a:bodyPr wrap="none" rtlCol="0">
            <a:spAutoFit/>
          </a:bodyPr>
          <a:lstStyle/>
          <a:p>
            <a:r>
              <a:rPr lang="en-US" dirty="0" smtClean="0"/>
              <a:t>1</a:t>
            </a:r>
            <a:endParaRPr lang="en-AU" dirty="0"/>
          </a:p>
        </p:txBody>
      </p:sp>
      <p:sp>
        <p:nvSpPr>
          <p:cNvPr id="27" name="TextBox 26"/>
          <p:cNvSpPr txBox="1"/>
          <p:nvPr/>
        </p:nvSpPr>
        <p:spPr>
          <a:xfrm>
            <a:off x="4067944" y="3573016"/>
            <a:ext cx="284052" cy="369332"/>
          </a:xfrm>
          <a:prstGeom prst="rect">
            <a:avLst/>
          </a:prstGeom>
          <a:noFill/>
        </p:spPr>
        <p:txBody>
          <a:bodyPr wrap="none" rtlCol="0">
            <a:spAutoFit/>
          </a:bodyPr>
          <a:lstStyle/>
          <a:p>
            <a:r>
              <a:rPr lang="en-US" dirty="0" smtClean="0"/>
              <a:t>*</a:t>
            </a:r>
            <a:endParaRPr lang="en-A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MVP</a:t>
            </a:r>
            <a:endParaRPr lang="en-AU" dirty="0"/>
          </a:p>
        </p:txBody>
      </p:sp>
      <p:sp>
        <p:nvSpPr>
          <p:cNvPr id="3" name="Content Placeholder 2"/>
          <p:cNvSpPr>
            <a:spLocks noGrp="1"/>
          </p:cNvSpPr>
          <p:nvPr>
            <p:ph idx="1"/>
          </p:nvPr>
        </p:nvSpPr>
        <p:spPr/>
        <p:txBody>
          <a:bodyPr/>
          <a:lstStyle/>
          <a:p>
            <a:r>
              <a:rPr lang="en-US" dirty="0" smtClean="0"/>
              <a:t>In ASP.NET MVC a view is (re)created each request</a:t>
            </a:r>
          </a:p>
          <a:p>
            <a:r>
              <a:rPr lang="en-US" dirty="0" smtClean="0"/>
              <a:t>In MVP the View sticks around </a:t>
            </a:r>
            <a:r>
              <a:rPr lang="en-US" dirty="0" err="1" smtClean="0"/>
              <a:t>i.e</a:t>
            </a:r>
            <a:r>
              <a:rPr lang="en-US" dirty="0" smtClean="0"/>
              <a:t> thick client or session/view state</a:t>
            </a:r>
          </a:p>
          <a:p>
            <a:r>
              <a:rPr lang="en-US" dirty="0" smtClean="0"/>
              <a:t>Event based</a:t>
            </a:r>
          </a:p>
          <a:p>
            <a:r>
              <a:rPr lang="en-AU" dirty="0" smtClean="0"/>
              <a:t>Presenter listens to changes on the View</a:t>
            </a:r>
          </a:p>
          <a:p>
            <a:r>
              <a:rPr lang="en-AU" dirty="0" smtClean="0"/>
              <a:t>View accesses Model data via Presenter</a:t>
            </a:r>
            <a:endParaRPr lang="en-AU" dirty="0"/>
          </a:p>
        </p:txBody>
      </p:sp>
      <p:sp>
        <p:nvSpPr>
          <p:cNvPr id="4" name="Rectangle 3"/>
          <p:cNvSpPr/>
          <p:nvPr/>
        </p:nvSpPr>
        <p:spPr>
          <a:xfrm>
            <a:off x="1691680" y="5373216"/>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View</a:t>
            </a:r>
            <a:endParaRPr lang="en-AU" dirty="0"/>
          </a:p>
        </p:txBody>
      </p:sp>
      <p:sp>
        <p:nvSpPr>
          <p:cNvPr id="5" name="Rectangle 4"/>
          <p:cNvSpPr/>
          <p:nvPr/>
        </p:nvSpPr>
        <p:spPr>
          <a:xfrm>
            <a:off x="4139952" y="5373216"/>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Presenter</a:t>
            </a:r>
            <a:endParaRPr lang="en-AU" dirty="0"/>
          </a:p>
        </p:txBody>
      </p:sp>
      <p:sp>
        <p:nvSpPr>
          <p:cNvPr id="6" name="Rectangle 5"/>
          <p:cNvSpPr/>
          <p:nvPr/>
        </p:nvSpPr>
        <p:spPr>
          <a:xfrm>
            <a:off x="6372200" y="5373216"/>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Model</a:t>
            </a:r>
            <a:endParaRPr lang="en-AU" dirty="0"/>
          </a:p>
        </p:txBody>
      </p:sp>
      <p:sp>
        <p:nvSpPr>
          <p:cNvPr id="7" name="Smiley Face 6"/>
          <p:cNvSpPr/>
          <p:nvPr/>
        </p:nvSpPr>
        <p:spPr>
          <a:xfrm>
            <a:off x="611560" y="5445224"/>
            <a:ext cx="576064" cy="504056"/>
          </a:xfrm>
          <a:prstGeom prst="smileyFace">
            <a:avLst/>
          </a:prstGeom>
          <a:solidFill>
            <a:srgbClr val="FFC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Arrow Connector 8"/>
          <p:cNvCxnSpPr>
            <a:stCxn id="5" idx="3"/>
            <a:endCxn id="6" idx="1"/>
          </p:cNvCxnSpPr>
          <p:nvPr/>
        </p:nvCxnSpPr>
        <p:spPr>
          <a:xfrm>
            <a:off x="5652120" y="5733256"/>
            <a:ext cx="7200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203848" y="5373216"/>
            <a:ext cx="256802" cy="369332"/>
          </a:xfrm>
          <a:prstGeom prst="rect">
            <a:avLst/>
          </a:prstGeom>
          <a:noFill/>
        </p:spPr>
        <p:txBody>
          <a:bodyPr wrap="none" rtlCol="0">
            <a:spAutoFit/>
          </a:bodyPr>
          <a:lstStyle/>
          <a:p>
            <a:r>
              <a:rPr lang="en-US" dirty="0" smtClean="0"/>
              <a:t>1</a:t>
            </a:r>
            <a:endParaRPr lang="en-AU" dirty="0"/>
          </a:p>
        </p:txBody>
      </p:sp>
      <p:cxnSp>
        <p:nvCxnSpPr>
          <p:cNvPr id="13" name="Straight Arrow Connector 12"/>
          <p:cNvCxnSpPr>
            <a:stCxn id="7" idx="6"/>
            <a:endCxn id="4" idx="1"/>
          </p:cNvCxnSpPr>
          <p:nvPr/>
        </p:nvCxnSpPr>
        <p:spPr>
          <a:xfrm>
            <a:off x="1187624" y="5697252"/>
            <a:ext cx="504056" cy="36004"/>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5" idx="1"/>
            <a:endCxn id="4" idx="3"/>
          </p:cNvCxnSpPr>
          <p:nvPr/>
        </p:nvCxnSpPr>
        <p:spPr>
          <a:xfrm rot="10800000">
            <a:off x="3203848" y="5733256"/>
            <a:ext cx="93610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851920" y="5373216"/>
            <a:ext cx="256802" cy="369332"/>
          </a:xfrm>
          <a:prstGeom prst="rect">
            <a:avLst/>
          </a:prstGeom>
          <a:noFill/>
        </p:spPr>
        <p:txBody>
          <a:bodyPr wrap="none" rtlCol="0">
            <a:spAutoFit/>
          </a:bodyPr>
          <a:lstStyle/>
          <a:p>
            <a:r>
              <a:rPr lang="en-US" dirty="0" smtClean="0"/>
              <a:t>1</a:t>
            </a:r>
            <a:endParaRPr lang="en-A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MVVM</a:t>
            </a:r>
            <a:endParaRPr lang="en-AU" dirty="0"/>
          </a:p>
        </p:txBody>
      </p:sp>
      <p:sp>
        <p:nvSpPr>
          <p:cNvPr id="3" name="Content Placeholder 2"/>
          <p:cNvSpPr>
            <a:spLocks noGrp="1"/>
          </p:cNvSpPr>
          <p:nvPr>
            <p:ph idx="1"/>
          </p:nvPr>
        </p:nvSpPr>
        <p:spPr/>
        <p:txBody>
          <a:bodyPr/>
          <a:lstStyle/>
          <a:p>
            <a:r>
              <a:rPr lang="en-AU" dirty="0" smtClean="0"/>
              <a:t>MVP but with the benefits of using Data Binding hence </a:t>
            </a:r>
            <a:r>
              <a:rPr lang="en-AU" dirty="0" err="1" smtClean="0"/>
              <a:t>ViewModel</a:t>
            </a:r>
            <a:r>
              <a:rPr lang="en-AU" dirty="0" smtClean="0"/>
              <a:t> doesn’t need to listen to events from the View</a:t>
            </a:r>
          </a:p>
          <a:p>
            <a:r>
              <a:rPr lang="en-US" dirty="0" err="1" smtClean="0"/>
              <a:t>ViewModel</a:t>
            </a:r>
            <a:r>
              <a:rPr lang="en-US" dirty="0" smtClean="0"/>
              <a:t> doesn’t “know” about the View so we can </a:t>
            </a:r>
            <a:r>
              <a:rPr lang="en-US" dirty="0" smtClean="0"/>
              <a:t>easily unit </a:t>
            </a:r>
            <a:r>
              <a:rPr lang="en-US" dirty="0" smtClean="0"/>
              <a:t>test presentation </a:t>
            </a:r>
            <a:r>
              <a:rPr lang="en-US" dirty="0" smtClean="0"/>
              <a:t>logic </a:t>
            </a:r>
            <a:r>
              <a:rPr lang="en-US" i="1" dirty="0" smtClean="0"/>
              <a:t>(by faking out the view)</a:t>
            </a:r>
            <a:endParaRPr lang="en-AU" i="1" dirty="0" smtClean="0"/>
          </a:p>
        </p:txBody>
      </p:sp>
      <p:sp>
        <p:nvSpPr>
          <p:cNvPr id="4" name="Rectangle 3"/>
          <p:cNvSpPr/>
          <p:nvPr/>
        </p:nvSpPr>
        <p:spPr>
          <a:xfrm>
            <a:off x="1691680" y="5373216"/>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View</a:t>
            </a:r>
            <a:endParaRPr lang="en-AU" dirty="0"/>
          </a:p>
        </p:txBody>
      </p:sp>
      <p:sp>
        <p:nvSpPr>
          <p:cNvPr id="5" name="Rectangle 4"/>
          <p:cNvSpPr/>
          <p:nvPr/>
        </p:nvSpPr>
        <p:spPr>
          <a:xfrm>
            <a:off x="4139952" y="5373216"/>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ViewModel</a:t>
            </a:r>
            <a:endParaRPr lang="en-AU" dirty="0"/>
          </a:p>
        </p:txBody>
      </p:sp>
      <p:sp>
        <p:nvSpPr>
          <p:cNvPr id="6" name="Rectangle 5"/>
          <p:cNvSpPr/>
          <p:nvPr/>
        </p:nvSpPr>
        <p:spPr>
          <a:xfrm>
            <a:off x="6372200" y="5373216"/>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Model</a:t>
            </a:r>
            <a:endParaRPr lang="en-AU" dirty="0"/>
          </a:p>
        </p:txBody>
      </p:sp>
      <p:sp>
        <p:nvSpPr>
          <p:cNvPr id="7" name="Smiley Face 6"/>
          <p:cNvSpPr/>
          <p:nvPr/>
        </p:nvSpPr>
        <p:spPr>
          <a:xfrm>
            <a:off x="611560" y="5445224"/>
            <a:ext cx="576064" cy="504056"/>
          </a:xfrm>
          <a:prstGeom prst="smileyFace">
            <a:avLst/>
          </a:prstGeom>
          <a:solidFill>
            <a:srgbClr val="FFC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Arrow Connector 8"/>
          <p:cNvCxnSpPr>
            <a:stCxn id="5" idx="3"/>
            <a:endCxn id="6" idx="1"/>
          </p:cNvCxnSpPr>
          <p:nvPr/>
        </p:nvCxnSpPr>
        <p:spPr>
          <a:xfrm>
            <a:off x="5652120" y="5733256"/>
            <a:ext cx="7200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203848" y="5373216"/>
            <a:ext cx="288032" cy="369332"/>
          </a:xfrm>
          <a:prstGeom prst="rect">
            <a:avLst/>
          </a:prstGeom>
          <a:noFill/>
        </p:spPr>
        <p:txBody>
          <a:bodyPr wrap="square" rtlCol="0">
            <a:spAutoFit/>
          </a:bodyPr>
          <a:lstStyle/>
          <a:p>
            <a:r>
              <a:rPr lang="en-US" dirty="0" smtClean="0"/>
              <a:t>*</a:t>
            </a:r>
            <a:endParaRPr lang="en-AU" dirty="0"/>
          </a:p>
        </p:txBody>
      </p:sp>
      <p:cxnSp>
        <p:nvCxnSpPr>
          <p:cNvPr id="13" name="Straight Arrow Connector 12"/>
          <p:cNvCxnSpPr>
            <a:stCxn id="7" idx="6"/>
            <a:endCxn id="4" idx="1"/>
          </p:cNvCxnSpPr>
          <p:nvPr/>
        </p:nvCxnSpPr>
        <p:spPr>
          <a:xfrm>
            <a:off x="1187624" y="5697252"/>
            <a:ext cx="504056" cy="36004"/>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851920" y="5301208"/>
            <a:ext cx="256802" cy="369332"/>
          </a:xfrm>
          <a:prstGeom prst="rect">
            <a:avLst/>
          </a:prstGeom>
          <a:noFill/>
        </p:spPr>
        <p:txBody>
          <a:bodyPr wrap="none" rtlCol="0">
            <a:spAutoFit/>
          </a:bodyPr>
          <a:lstStyle/>
          <a:p>
            <a:r>
              <a:rPr lang="en-US" dirty="0" smtClean="0"/>
              <a:t>1</a:t>
            </a:r>
            <a:endParaRPr lang="en-AU" dirty="0"/>
          </a:p>
        </p:txBody>
      </p:sp>
      <p:cxnSp>
        <p:nvCxnSpPr>
          <p:cNvPr id="14" name="Straight Arrow Connector 13"/>
          <p:cNvCxnSpPr>
            <a:stCxn id="4" idx="3"/>
            <a:endCxn id="5" idx="1"/>
          </p:cNvCxnSpPr>
          <p:nvPr/>
        </p:nvCxnSpPr>
        <p:spPr>
          <a:xfrm>
            <a:off x="3203848" y="5733256"/>
            <a:ext cx="9361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is the </a:t>
            </a:r>
            <a:r>
              <a:rPr lang="en-AU" dirty="0" err="1" smtClean="0"/>
              <a:t>ViewModel</a:t>
            </a:r>
            <a:endParaRPr lang="en-AU" dirty="0"/>
          </a:p>
        </p:txBody>
      </p:sp>
      <p:sp>
        <p:nvSpPr>
          <p:cNvPr id="3" name="Content Placeholder 2"/>
          <p:cNvSpPr>
            <a:spLocks noGrp="1"/>
          </p:cNvSpPr>
          <p:nvPr>
            <p:ph idx="1"/>
          </p:nvPr>
        </p:nvSpPr>
        <p:spPr/>
        <p:txBody>
          <a:bodyPr>
            <a:normAutofit fontScale="92500" lnSpcReduction="20000"/>
          </a:bodyPr>
          <a:lstStyle/>
          <a:p>
            <a:r>
              <a:rPr lang="en-AU" dirty="0" smtClean="0"/>
              <a:t>Wraps the Model</a:t>
            </a:r>
          </a:p>
          <a:p>
            <a:pPr lvl="1"/>
            <a:r>
              <a:rPr lang="en-AU" dirty="0" smtClean="0"/>
              <a:t>Collapses complex object graph into a flat structure</a:t>
            </a:r>
          </a:p>
          <a:p>
            <a:pPr lvl="1"/>
            <a:r>
              <a:rPr lang="en-AU" dirty="0" smtClean="0"/>
              <a:t>Simplifies the view by Aggregating and Retrieving i.e. Instead of </a:t>
            </a:r>
            <a:r>
              <a:rPr lang="en-AU" dirty="0" err="1" smtClean="0"/>
              <a:t>transversing</a:t>
            </a:r>
            <a:r>
              <a:rPr lang="en-AU" dirty="0" smtClean="0"/>
              <a:t> through a tree the </a:t>
            </a:r>
            <a:r>
              <a:rPr lang="en-AU" dirty="0" err="1" smtClean="0"/>
              <a:t>ViewModel</a:t>
            </a:r>
            <a:r>
              <a:rPr lang="en-AU" dirty="0" smtClean="0"/>
              <a:t> does it</a:t>
            </a:r>
          </a:p>
          <a:p>
            <a:r>
              <a:rPr lang="en-AU" dirty="0" smtClean="0"/>
              <a:t>Implements interface </a:t>
            </a:r>
            <a:r>
              <a:rPr lang="en-AU" dirty="0" err="1" smtClean="0"/>
              <a:t>INotifyPropertyChanged</a:t>
            </a:r>
            <a:endParaRPr lang="en-AU" dirty="0" smtClean="0"/>
          </a:p>
          <a:p>
            <a:r>
              <a:rPr lang="en-AU" dirty="0" smtClean="0"/>
              <a:t>Informs the View to redraw/update itself</a:t>
            </a:r>
          </a:p>
          <a:p>
            <a:r>
              <a:rPr lang="en-AU" dirty="0" err="1" smtClean="0"/>
              <a:t>ViewModel</a:t>
            </a:r>
            <a:r>
              <a:rPr lang="en-AU" dirty="0" smtClean="0"/>
              <a:t> can have other </a:t>
            </a:r>
            <a:r>
              <a:rPr lang="en-AU" dirty="0" err="1" smtClean="0"/>
              <a:t>ViewModels</a:t>
            </a:r>
            <a:r>
              <a:rPr lang="en-AU" dirty="0" smtClean="0"/>
              <a:t> as properties</a:t>
            </a:r>
          </a:p>
          <a:p>
            <a:pPr lvl="1"/>
            <a:r>
              <a:rPr lang="en-AU" dirty="0" smtClean="0"/>
              <a:t>Each region on the screen can be a </a:t>
            </a:r>
            <a:r>
              <a:rPr lang="en-AU" dirty="0" err="1" smtClean="0"/>
              <a:t>ViewModel</a:t>
            </a:r>
            <a:endParaRPr lang="en-AU" dirty="0" smtClean="0"/>
          </a:p>
          <a:p>
            <a:pPr lvl="1"/>
            <a:r>
              <a:rPr lang="en-AU" dirty="0" smtClean="0"/>
              <a:t>Detail views etc</a:t>
            </a:r>
          </a:p>
          <a:p>
            <a:r>
              <a:rPr lang="en-AU" dirty="0" smtClean="0"/>
              <a:t>Can be inconsistent domain wise i.e. </a:t>
            </a:r>
            <a:r>
              <a:rPr lang="en-AU" dirty="0" err="1" smtClean="0"/>
              <a:t>ViewModel</a:t>
            </a:r>
            <a:r>
              <a:rPr lang="en-AU" dirty="0" smtClean="0"/>
              <a:t> can be populated with incomplete or badly formed data.  Once correct populate the Model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ViewModel</a:t>
            </a:r>
            <a:r>
              <a:rPr lang="en-AU" dirty="0" smtClean="0"/>
              <a:t> versus Converter</a:t>
            </a:r>
            <a:endParaRPr lang="en-AU" dirty="0"/>
          </a:p>
        </p:txBody>
      </p:sp>
      <p:sp>
        <p:nvSpPr>
          <p:cNvPr id="3" name="Content Placeholder 2"/>
          <p:cNvSpPr>
            <a:spLocks noGrp="1"/>
          </p:cNvSpPr>
          <p:nvPr>
            <p:ph idx="1"/>
          </p:nvPr>
        </p:nvSpPr>
        <p:spPr/>
        <p:txBody>
          <a:bodyPr>
            <a:normAutofit lnSpcReduction="10000"/>
          </a:bodyPr>
          <a:lstStyle/>
          <a:p>
            <a:r>
              <a:rPr lang="en-US" dirty="0" smtClean="0"/>
              <a:t>A </a:t>
            </a:r>
            <a:r>
              <a:rPr lang="en-US" dirty="0" err="1" smtClean="0"/>
              <a:t>ViewModel</a:t>
            </a:r>
            <a:r>
              <a:rPr lang="en-US" dirty="0" smtClean="0"/>
              <a:t> may be displayed by many Views</a:t>
            </a:r>
            <a:endParaRPr lang="en-AU" dirty="0" smtClean="0"/>
          </a:p>
          <a:p>
            <a:r>
              <a:rPr lang="en-AU" dirty="0" smtClean="0"/>
              <a:t>Hence it an be frowned upon having properties that expose Visual elements </a:t>
            </a:r>
          </a:p>
          <a:p>
            <a:pPr lvl="1"/>
            <a:r>
              <a:rPr lang="en-AU" dirty="0" smtClean="0"/>
              <a:t>Brushes, Visibility, Animation Storyboards etc</a:t>
            </a:r>
          </a:p>
          <a:p>
            <a:r>
              <a:rPr lang="en-US" dirty="0" smtClean="0"/>
              <a:t>Converters can act as bridge between the View and the </a:t>
            </a:r>
            <a:r>
              <a:rPr lang="en-US" dirty="0" err="1" smtClean="0"/>
              <a:t>ViewModel</a:t>
            </a:r>
            <a:endParaRPr lang="en-US" dirty="0" smtClean="0"/>
          </a:p>
          <a:p>
            <a:endParaRPr lang="en-US" dirty="0" smtClean="0"/>
          </a:p>
          <a:p>
            <a:pPr>
              <a:buNone/>
            </a:pPr>
            <a:r>
              <a:rPr lang="en-US" i="1" dirty="0" smtClean="0"/>
              <a:t>Note: This rule/pattern is REGULARLY broken i.e. expose a Brush if you have only one View and </a:t>
            </a:r>
            <a:r>
              <a:rPr lang="en-US" i="1" dirty="0" err="1" smtClean="0"/>
              <a:t>refactor</a:t>
            </a:r>
            <a:r>
              <a:rPr lang="en-US" i="1" dirty="0" smtClean="0"/>
              <a:t> to converter when required</a:t>
            </a:r>
            <a:endParaRPr lang="en-AU" i="1" dirty="0" smtClean="0"/>
          </a:p>
          <a:p>
            <a:endParaRPr lang="en-A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 Templates and </a:t>
            </a:r>
            <a:r>
              <a:rPr lang="en-US" dirty="0" err="1" smtClean="0"/>
              <a:t>ViewModels</a:t>
            </a:r>
            <a:endParaRPr lang="en-AU" dirty="0"/>
          </a:p>
        </p:txBody>
      </p:sp>
      <p:sp>
        <p:nvSpPr>
          <p:cNvPr id="3" name="Content Placeholder 2"/>
          <p:cNvSpPr>
            <a:spLocks noGrp="1"/>
          </p:cNvSpPr>
          <p:nvPr>
            <p:ph idx="1"/>
          </p:nvPr>
        </p:nvSpPr>
        <p:spPr/>
        <p:txBody>
          <a:bodyPr>
            <a:normAutofit fontScale="92500"/>
          </a:bodyPr>
          <a:lstStyle/>
          <a:p>
            <a:r>
              <a:rPr lang="en-AU" dirty="0" smtClean="0"/>
              <a:t>Where the magic happens</a:t>
            </a:r>
          </a:p>
          <a:p>
            <a:r>
              <a:rPr lang="en-US" dirty="0" smtClean="0"/>
              <a:t>Data Template is a View factory that uses an Object Type as the Key</a:t>
            </a:r>
          </a:p>
          <a:p>
            <a:r>
              <a:rPr lang="en-US" dirty="0" smtClean="0"/>
              <a:t>Parent </a:t>
            </a:r>
            <a:r>
              <a:rPr lang="en-US" dirty="0" err="1" smtClean="0"/>
              <a:t>ViewModel</a:t>
            </a:r>
            <a:r>
              <a:rPr lang="en-US" dirty="0" smtClean="0"/>
              <a:t> exposes other </a:t>
            </a:r>
            <a:r>
              <a:rPr lang="en-US" dirty="0" err="1" smtClean="0"/>
              <a:t>ViewModels</a:t>
            </a:r>
            <a:r>
              <a:rPr lang="en-US" dirty="0" smtClean="0"/>
              <a:t> as properties and </a:t>
            </a:r>
            <a:r>
              <a:rPr lang="en-US" dirty="0" err="1" smtClean="0"/>
              <a:t>DataTemplate</a:t>
            </a:r>
            <a:r>
              <a:rPr lang="en-US" dirty="0" smtClean="0"/>
              <a:t> automatically finds the View to display</a:t>
            </a:r>
          </a:p>
          <a:p>
            <a:pPr lvl="1"/>
            <a:r>
              <a:rPr lang="en-US" dirty="0" smtClean="0"/>
              <a:t>A </a:t>
            </a:r>
            <a:r>
              <a:rPr lang="en-US" dirty="0" err="1" smtClean="0"/>
              <a:t>PageViewModel</a:t>
            </a:r>
            <a:r>
              <a:rPr lang="en-US" dirty="0" smtClean="0"/>
              <a:t> may have properties for different visual regions</a:t>
            </a:r>
          </a:p>
          <a:p>
            <a:pPr lvl="1"/>
            <a:r>
              <a:rPr lang="en-US" dirty="0" smtClean="0"/>
              <a:t>A region can be changed just by replacing a property with a different </a:t>
            </a:r>
            <a:r>
              <a:rPr lang="en-US" dirty="0" err="1" smtClean="0"/>
              <a:t>ViewModel</a:t>
            </a:r>
            <a:endParaRPr lang="en-AU" dirty="0" smtClean="0"/>
          </a:p>
          <a:p>
            <a:r>
              <a:rPr lang="en-US" dirty="0" smtClean="0"/>
              <a:t>Implies 90% of the time there is a single View per </a:t>
            </a:r>
            <a:r>
              <a:rPr lang="en-US" dirty="0" err="1" smtClean="0"/>
              <a:t>ViewModel</a:t>
            </a:r>
            <a:endParaRPr lang="en-A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DataTemplate</a:t>
            </a:r>
            <a:r>
              <a:rPr lang="en-AU" dirty="0" smtClean="0"/>
              <a:t> - Wizards</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User is presented with a chain of screens whose contents depends on the answer of the previous page</a:t>
            </a:r>
          </a:p>
          <a:p>
            <a:r>
              <a:rPr lang="en-AU" dirty="0" smtClean="0"/>
              <a:t>Back button must work and if user changes their mind and causes the navigation direction to change the answers on the pages must disappear</a:t>
            </a:r>
          </a:p>
          <a:p>
            <a:r>
              <a:rPr lang="en-AU" dirty="0" err="1" smtClean="0"/>
              <a:t>WizardViewModel</a:t>
            </a:r>
            <a:r>
              <a:rPr lang="en-AU" dirty="0" smtClean="0"/>
              <a:t> manages the screen layout and navigation</a:t>
            </a:r>
          </a:p>
          <a:p>
            <a:r>
              <a:rPr lang="en-AU" dirty="0" smtClean="0"/>
              <a:t>Use a Stack to store User responses that can be popped on and off as the screen changes</a:t>
            </a:r>
          </a:p>
          <a:p>
            <a:r>
              <a:rPr lang="en-AU" dirty="0" smtClean="0"/>
              <a:t>Have a </a:t>
            </a:r>
            <a:r>
              <a:rPr lang="en-AU" dirty="0" err="1" smtClean="0"/>
              <a:t>CurrentScreen</a:t>
            </a:r>
            <a:r>
              <a:rPr lang="en-AU" dirty="0" smtClean="0"/>
              <a:t> property/state machine so that the </a:t>
            </a:r>
            <a:r>
              <a:rPr lang="en-AU" dirty="0" err="1" smtClean="0"/>
              <a:t>DataTemplate</a:t>
            </a:r>
            <a:r>
              <a:rPr lang="en-AU" dirty="0" smtClean="0"/>
              <a:t> can automatically choose the correct screen</a:t>
            </a:r>
            <a:endParaRPr lang="en-A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a:t>
            </a:r>
            <a:endParaRPr lang="en-AU" dirty="0"/>
          </a:p>
        </p:txBody>
      </p:sp>
      <p:sp>
        <p:nvSpPr>
          <p:cNvPr id="3" name="Content Placeholder 2"/>
          <p:cNvSpPr>
            <a:spLocks noGrp="1"/>
          </p:cNvSpPr>
          <p:nvPr>
            <p:ph idx="1"/>
          </p:nvPr>
        </p:nvSpPr>
        <p:spPr/>
        <p:txBody>
          <a:bodyPr>
            <a:normAutofit fontScale="85000" lnSpcReduction="20000"/>
          </a:bodyPr>
          <a:lstStyle/>
          <a:p>
            <a:r>
              <a:rPr lang="en-US" dirty="0" err="1" smtClean="0"/>
              <a:t>ViewModel</a:t>
            </a:r>
            <a:r>
              <a:rPr lang="en-US" dirty="0" smtClean="0"/>
              <a:t> includes all the “logic” but doesn’t interact with a View directly – Only notifies</a:t>
            </a:r>
          </a:p>
          <a:p>
            <a:r>
              <a:rPr lang="en-US" dirty="0" smtClean="0"/>
              <a:t>Easy to create a Unit test that changes Properties etc and then verify the results</a:t>
            </a:r>
          </a:p>
          <a:p>
            <a:pPr>
              <a:buNone/>
            </a:pPr>
            <a:endParaRPr lang="en-US" dirty="0" smtClean="0"/>
          </a:p>
          <a:p>
            <a:pPr>
              <a:buNone/>
            </a:pPr>
            <a:r>
              <a:rPr lang="en-US" b="1" i="1" dirty="0" smtClean="0"/>
              <a:t>To check if the Save button is only enabled once all text boxes are populated</a:t>
            </a:r>
          </a:p>
          <a:p>
            <a:r>
              <a:rPr lang="en-US" dirty="0" smtClean="0"/>
              <a:t>Create </a:t>
            </a:r>
            <a:r>
              <a:rPr lang="en-US" dirty="0" err="1" smtClean="0"/>
              <a:t>ViewModel</a:t>
            </a:r>
            <a:endParaRPr lang="en-US" dirty="0" smtClean="0"/>
          </a:p>
          <a:p>
            <a:r>
              <a:rPr lang="en-US" dirty="0" smtClean="0"/>
              <a:t>Listen for the </a:t>
            </a:r>
            <a:r>
              <a:rPr lang="en-US" dirty="0" err="1" smtClean="0"/>
              <a:t>SaveCommand</a:t>
            </a:r>
            <a:r>
              <a:rPr lang="en-US" dirty="0" smtClean="0"/>
              <a:t>.</a:t>
            </a:r>
            <a:r>
              <a:rPr lang="en-AU" dirty="0" err="1" smtClean="0"/>
              <a:t>CanExecuteChanged</a:t>
            </a:r>
            <a:r>
              <a:rPr lang="en-AU" dirty="0" smtClean="0"/>
              <a:t> event</a:t>
            </a:r>
          </a:p>
          <a:p>
            <a:r>
              <a:rPr lang="en-US" dirty="0" smtClean="0"/>
              <a:t>Assert </a:t>
            </a:r>
            <a:r>
              <a:rPr lang="en-US" dirty="0" err="1" smtClean="0"/>
              <a:t>SaveCommand</a:t>
            </a:r>
            <a:r>
              <a:rPr lang="en-US" dirty="0" smtClean="0"/>
              <a:t>.</a:t>
            </a:r>
            <a:r>
              <a:rPr lang="en-AU" dirty="0" err="1" smtClean="0"/>
              <a:t>CanExecute</a:t>
            </a:r>
            <a:r>
              <a:rPr lang="en-AU" dirty="0" smtClean="0"/>
              <a:t> is false</a:t>
            </a:r>
          </a:p>
          <a:p>
            <a:r>
              <a:rPr lang="en-US" dirty="0" smtClean="0"/>
              <a:t>Populate </a:t>
            </a:r>
            <a:r>
              <a:rPr lang="en-US" dirty="0" err="1" smtClean="0"/>
              <a:t>ViewModel</a:t>
            </a:r>
            <a:r>
              <a:rPr lang="en-US" dirty="0" smtClean="0"/>
              <a:t> input properties</a:t>
            </a:r>
          </a:p>
          <a:p>
            <a:r>
              <a:rPr lang="en-US" dirty="0" smtClean="0"/>
              <a:t>Assert that </a:t>
            </a:r>
            <a:r>
              <a:rPr lang="en-US" dirty="0" err="1" smtClean="0"/>
              <a:t>SaveCommand</a:t>
            </a:r>
            <a:r>
              <a:rPr lang="en-US" dirty="0" smtClean="0"/>
              <a:t>.</a:t>
            </a:r>
            <a:r>
              <a:rPr lang="en-AU" dirty="0" err="1" smtClean="0"/>
              <a:t>CanExecuteChanged</a:t>
            </a:r>
            <a:r>
              <a:rPr lang="en-AU" dirty="0" smtClean="0"/>
              <a:t> fired</a:t>
            </a:r>
          </a:p>
          <a:p>
            <a:r>
              <a:rPr lang="en-AU" dirty="0" smtClean="0"/>
              <a:t>Assert </a:t>
            </a:r>
            <a:r>
              <a:rPr lang="en-US" dirty="0" err="1" smtClean="0"/>
              <a:t>SaveCommand</a:t>
            </a:r>
            <a:r>
              <a:rPr lang="en-US" dirty="0" smtClean="0"/>
              <a:t>.</a:t>
            </a:r>
            <a:r>
              <a:rPr lang="en-AU" dirty="0" err="1" smtClean="0"/>
              <a:t>CanExecute</a:t>
            </a:r>
            <a:r>
              <a:rPr lang="en-AU" dirty="0" smtClean="0"/>
              <a:t> is true</a:t>
            </a:r>
          </a:p>
          <a:p>
            <a:endParaRPr lang="en-AU"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Shared WPF &amp; Silverlight development</a:t>
            </a:r>
            <a:endParaRPr lang="en-AU" dirty="0"/>
          </a:p>
        </p:txBody>
      </p:sp>
      <p:sp>
        <p:nvSpPr>
          <p:cNvPr id="3" name="Content Placeholder 2"/>
          <p:cNvSpPr>
            <a:spLocks noGrp="1"/>
          </p:cNvSpPr>
          <p:nvPr>
            <p:ph idx="1"/>
          </p:nvPr>
        </p:nvSpPr>
        <p:spPr/>
        <p:txBody>
          <a:bodyPr/>
          <a:lstStyle/>
          <a:p>
            <a:r>
              <a:rPr lang="en-AU" dirty="0" smtClean="0"/>
              <a:t>Silverlight is asynchronous only</a:t>
            </a:r>
          </a:p>
          <a:p>
            <a:r>
              <a:rPr lang="en-AU" dirty="0" smtClean="0"/>
              <a:t>Cut down version of the .NET framework</a:t>
            </a:r>
          </a:p>
          <a:p>
            <a:r>
              <a:rPr lang="en-AU" dirty="0" smtClean="0"/>
              <a:t>Write a single set of C# files that are included in both a Silverlight and WPF assembly</a:t>
            </a:r>
          </a:p>
          <a:p>
            <a:pPr lvl="1"/>
            <a:r>
              <a:rPr lang="en-AU" dirty="0" smtClean="0"/>
              <a:t>Patterns and Practices team have written “Project Linked” that automatically links the files of one project to another each compile</a:t>
            </a:r>
          </a:p>
          <a:p>
            <a:r>
              <a:rPr lang="en-AU" dirty="0" smtClean="0"/>
              <a:t>Use pre-processor exclude WPF only code </a:t>
            </a:r>
          </a:p>
          <a:p>
            <a:pPr lvl="1"/>
            <a:r>
              <a:rPr lang="en-AU" dirty="0" smtClean="0"/>
              <a:t>#if !SILVERLIGHT</a:t>
            </a:r>
          </a:p>
          <a:p>
            <a:endParaRPr lang="en-A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 Snoop</a:t>
            </a:r>
            <a:endParaRPr lang="en-AU" dirty="0"/>
          </a:p>
        </p:txBody>
      </p:sp>
      <p:sp>
        <p:nvSpPr>
          <p:cNvPr id="3" name="Content Placeholder 2"/>
          <p:cNvSpPr>
            <a:spLocks noGrp="1"/>
          </p:cNvSpPr>
          <p:nvPr>
            <p:ph idx="1"/>
          </p:nvPr>
        </p:nvSpPr>
        <p:spPr/>
        <p:txBody>
          <a:bodyPr/>
          <a:lstStyle/>
          <a:p>
            <a:r>
              <a:rPr lang="en-US" dirty="0" smtClean="0"/>
              <a:t>Allows developer to see the Scene Graph of any WPF application</a:t>
            </a:r>
          </a:p>
          <a:p>
            <a:r>
              <a:rPr lang="en-US" dirty="0" smtClean="0"/>
              <a:t>Almost impossible to debug errors where Control doesn’t appear correctly out of a </a:t>
            </a:r>
            <a:r>
              <a:rPr lang="en-US" dirty="0" err="1" smtClean="0"/>
              <a:t>DataTemplate</a:t>
            </a:r>
            <a:r>
              <a:rPr lang="en-US" dirty="0" smtClean="0"/>
              <a:t> without it</a:t>
            </a:r>
            <a:endParaRPr lang="en-A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 Blend</a:t>
            </a:r>
            <a:endParaRPr lang="en-AU" dirty="0"/>
          </a:p>
        </p:txBody>
      </p:sp>
      <p:sp>
        <p:nvSpPr>
          <p:cNvPr id="3" name="Content Placeholder 2"/>
          <p:cNvSpPr>
            <a:spLocks noGrp="1"/>
          </p:cNvSpPr>
          <p:nvPr>
            <p:ph idx="1"/>
          </p:nvPr>
        </p:nvSpPr>
        <p:spPr/>
        <p:txBody>
          <a:bodyPr/>
          <a:lstStyle/>
          <a:p>
            <a:r>
              <a:rPr lang="en-US" dirty="0" smtClean="0"/>
              <a:t>Tool used by Designers to create the look and feel for an application</a:t>
            </a:r>
          </a:p>
          <a:p>
            <a:r>
              <a:rPr lang="en-US" dirty="0" smtClean="0"/>
              <a:t>Built in support for drawing, animations and Visual State Manager</a:t>
            </a:r>
          </a:p>
          <a:p>
            <a:r>
              <a:rPr lang="en-US" dirty="0" smtClean="0"/>
              <a:t>Blend and Visual Studio share C#, Project and Solution files hence designers and developers work together</a:t>
            </a:r>
          </a:p>
          <a:p>
            <a:endParaRPr lang="en-AU"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Design Mode &amp; </a:t>
            </a:r>
            <a:r>
              <a:rPr lang="en-AU" dirty="0" err="1" smtClean="0"/>
              <a:t>Blendability</a:t>
            </a:r>
            <a:endParaRPr lang="en-AU" dirty="0"/>
          </a:p>
        </p:txBody>
      </p:sp>
      <p:sp>
        <p:nvSpPr>
          <p:cNvPr id="3" name="Content Placeholder 2"/>
          <p:cNvSpPr>
            <a:spLocks noGrp="1"/>
          </p:cNvSpPr>
          <p:nvPr>
            <p:ph idx="1"/>
          </p:nvPr>
        </p:nvSpPr>
        <p:spPr/>
        <p:txBody>
          <a:bodyPr/>
          <a:lstStyle/>
          <a:p>
            <a:r>
              <a:rPr lang="en-AU" dirty="0" smtClean="0"/>
              <a:t>When a </a:t>
            </a:r>
            <a:r>
              <a:rPr lang="en-AU" dirty="0" err="1" smtClean="0"/>
              <a:t>ViewModel</a:t>
            </a:r>
            <a:r>
              <a:rPr lang="en-AU" dirty="0" smtClean="0"/>
              <a:t> is constructed it can check if the application is running inside Visual Studio or Blend</a:t>
            </a:r>
          </a:p>
          <a:p>
            <a:r>
              <a:rPr lang="en-AU" dirty="0" smtClean="0"/>
              <a:t>By creating “fake” data and correctly populating all of the properties the View will then render a fully working populated screen</a:t>
            </a:r>
          </a:p>
          <a:p>
            <a:r>
              <a:rPr lang="en-US" dirty="0" smtClean="0"/>
              <a:t>Allows Designers to easily style a page</a:t>
            </a:r>
            <a:endParaRPr lang="en-A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 frameworks offer</a:t>
            </a:r>
            <a:endParaRPr lang="en-AU" dirty="0"/>
          </a:p>
        </p:txBody>
      </p:sp>
      <p:sp>
        <p:nvSpPr>
          <p:cNvPr id="3" name="Content Placeholder 2"/>
          <p:cNvSpPr>
            <a:spLocks noGrp="1"/>
          </p:cNvSpPr>
          <p:nvPr>
            <p:ph idx="1"/>
          </p:nvPr>
        </p:nvSpPr>
        <p:spPr/>
        <p:txBody>
          <a:bodyPr>
            <a:normAutofit fontScale="70000" lnSpcReduction="20000"/>
          </a:bodyPr>
          <a:lstStyle/>
          <a:p>
            <a:pPr>
              <a:buNone/>
            </a:pPr>
            <a:r>
              <a:rPr lang="en-AU" u="sng" dirty="0" err="1" smtClean="0"/>
              <a:t>Caliburn.Micro</a:t>
            </a:r>
            <a:endParaRPr lang="en-AU" u="sng" dirty="0" smtClean="0"/>
          </a:p>
          <a:p>
            <a:r>
              <a:rPr lang="en-AU" b="1" dirty="0" smtClean="0"/>
              <a:t>Convention over Configuration</a:t>
            </a:r>
          </a:p>
          <a:p>
            <a:pPr lvl="1"/>
            <a:r>
              <a:rPr lang="en-AU" dirty="0" smtClean="0"/>
              <a:t>No data binding elements in XAML instead Data Binding happens at runtime based on a set of conventions</a:t>
            </a:r>
          </a:p>
          <a:p>
            <a:pPr lvl="1"/>
            <a:r>
              <a:rPr lang="en-AU" dirty="0" smtClean="0"/>
              <a:t>Button called Authorise will be automatically bound to a command called </a:t>
            </a:r>
            <a:r>
              <a:rPr lang="en-AU" dirty="0" err="1" smtClean="0"/>
              <a:t>AuthoriseCommand</a:t>
            </a:r>
            <a:endParaRPr lang="en-AU" dirty="0" smtClean="0"/>
          </a:p>
          <a:p>
            <a:r>
              <a:rPr lang="en-AU" b="1" dirty="0" smtClean="0"/>
              <a:t>Screen Lifecycle management</a:t>
            </a:r>
          </a:p>
          <a:p>
            <a:pPr lvl="1"/>
            <a:r>
              <a:rPr lang="en-AU" dirty="0" smtClean="0"/>
              <a:t>Ability to stop application quitting if there is unsaved work</a:t>
            </a:r>
          </a:p>
          <a:p>
            <a:r>
              <a:rPr lang="en-AU" b="1" dirty="0" smtClean="0"/>
              <a:t>Event Aggregator</a:t>
            </a:r>
          </a:p>
          <a:p>
            <a:pPr lvl="1"/>
            <a:r>
              <a:rPr lang="en-AU" dirty="0" smtClean="0"/>
              <a:t>Publish-Subscribe infrastructure that allows Views or </a:t>
            </a:r>
            <a:r>
              <a:rPr lang="en-AU" dirty="0" err="1" smtClean="0"/>
              <a:t>ViewModels</a:t>
            </a:r>
            <a:r>
              <a:rPr lang="en-AU" dirty="0" smtClean="0"/>
              <a:t> to publish events and have a completely unrelated component subscribe</a:t>
            </a:r>
          </a:p>
          <a:p>
            <a:r>
              <a:rPr lang="en-AU" b="1" dirty="0" err="1" smtClean="0"/>
              <a:t>Coroutines</a:t>
            </a:r>
            <a:endParaRPr lang="en-AU" b="1" dirty="0" smtClean="0"/>
          </a:p>
          <a:p>
            <a:pPr lvl="1"/>
            <a:r>
              <a:rPr lang="en-AU" dirty="0" smtClean="0"/>
              <a:t>Allows developer to build a state machine that will continue at a set execution point i.e. Once an asynchronous operation has completed restart here.  Based on </a:t>
            </a:r>
            <a:r>
              <a:rPr lang="en-AU" dirty="0" err="1" smtClean="0"/>
              <a:t>IResult</a:t>
            </a:r>
            <a:r>
              <a:rPr lang="en-AU" dirty="0" smtClean="0"/>
              <a:t>.</a:t>
            </a:r>
          </a:p>
          <a:p>
            <a:pPr lvl="1"/>
            <a:r>
              <a:rPr lang="en-AU" dirty="0" smtClean="0"/>
              <a:t>Makes to it easy to create screen flows that don’t share data</a:t>
            </a:r>
          </a:p>
          <a:p>
            <a:pPr lvl="1"/>
            <a:endParaRPr lang="en-AU"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 frameworks offer</a:t>
            </a:r>
            <a:endParaRPr lang="en-AU" dirty="0"/>
          </a:p>
        </p:txBody>
      </p:sp>
      <p:sp>
        <p:nvSpPr>
          <p:cNvPr id="3" name="Content Placeholder 2"/>
          <p:cNvSpPr>
            <a:spLocks noGrp="1"/>
          </p:cNvSpPr>
          <p:nvPr>
            <p:ph idx="1"/>
          </p:nvPr>
        </p:nvSpPr>
        <p:spPr/>
        <p:txBody>
          <a:bodyPr>
            <a:normAutofit fontScale="85000" lnSpcReduction="20000"/>
          </a:bodyPr>
          <a:lstStyle/>
          <a:p>
            <a:pPr>
              <a:buNone/>
            </a:pPr>
            <a:r>
              <a:rPr lang="en-AU" u="sng" dirty="0" smtClean="0"/>
              <a:t>Managed Extensibility Framework</a:t>
            </a:r>
          </a:p>
          <a:p>
            <a:r>
              <a:rPr lang="en-AU" dirty="0" err="1" smtClean="0"/>
              <a:t>Plugin</a:t>
            </a:r>
            <a:r>
              <a:rPr lang="en-AU" dirty="0" smtClean="0"/>
              <a:t> architecture that allows new components (in the form of binaries) to be added to a solution by placing them into a </a:t>
            </a:r>
            <a:r>
              <a:rPr lang="en-AU" dirty="0" err="1" smtClean="0"/>
              <a:t>plugin</a:t>
            </a:r>
            <a:r>
              <a:rPr lang="en-AU" dirty="0" smtClean="0"/>
              <a:t> folder</a:t>
            </a:r>
          </a:p>
          <a:p>
            <a:r>
              <a:rPr lang="en-AU" dirty="0" smtClean="0"/>
              <a:t>In Silverlight allows different application components to be hosted in different files to make initial application loading faster</a:t>
            </a:r>
          </a:p>
          <a:p>
            <a:pPr>
              <a:buNone/>
            </a:pPr>
            <a:endParaRPr lang="en-AU" dirty="0" smtClean="0"/>
          </a:p>
          <a:p>
            <a:pPr>
              <a:buNone/>
            </a:pPr>
            <a:r>
              <a:rPr lang="en-AU" u="sng" dirty="0" smtClean="0"/>
              <a:t>Prism</a:t>
            </a:r>
          </a:p>
          <a:p>
            <a:r>
              <a:rPr lang="en-AU" dirty="0" smtClean="0"/>
              <a:t>Patterns and Practices for Microsoft</a:t>
            </a:r>
          </a:p>
          <a:p>
            <a:r>
              <a:rPr lang="en-AU" dirty="0" smtClean="0"/>
              <a:t>Port of the </a:t>
            </a:r>
            <a:r>
              <a:rPr lang="en-AU" dirty="0" err="1" smtClean="0"/>
              <a:t>WinForm</a:t>
            </a:r>
            <a:r>
              <a:rPr lang="en-AU" dirty="0" smtClean="0"/>
              <a:t> framework to WPF</a:t>
            </a:r>
          </a:p>
          <a:p>
            <a:r>
              <a:rPr lang="en-AU" dirty="0" smtClean="0"/>
              <a:t>Was created before Model View </a:t>
            </a:r>
            <a:r>
              <a:rPr lang="en-AU" dirty="0" err="1" smtClean="0"/>
              <a:t>ViewModel</a:t>
            </a:r>
            <a:r>
              <a:rPr lang="en-AU" dirty="0" smtClean="0"/>
              <a:t> pattern became prevalent closer to Model View Presenter</a:t>
            </a:r>
          </a:p>
          <a:p>
            <a:r>
              <a:rPr lang="en-AU" dirty="0" smtClean="0"/>
              <a:t>Can be overly complex</a:t>
            </a:r>
            <a:endParaRPr lang="en-A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AU" dirty="0"/>
          </a:p>
        </p:txBody>
      </p:sp>
      <p:sp>
        <p:nvSpPr>
          <p:cNvPr id="3" name="Content Placeholder 2"/>
          <p:cNvSpPr>
            <a:spLocks noGrp="1"/>
          </p:cNvSpPr>
          <p:nvPr>
            <p:ph idx="1"/>
          </p:nvPr>
        </p:nvSpPr>
        <p:spPr/>
        <p:txBody>
          <a:bodyPr/>
          <a:lstStyle/>
          <a:p>
            <a:endParaRPr lang="en-A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1804</TotalTime>
  <Words>3005</Words>
  <Application>Microsoft Office PowerPoint</Application>
  <PresentationFormat>On-screen Show (4:3)</PresentationFormat>
  <Paragraphs>496</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Flow</vt:lpstr>
      <vt:lpstr>WPF &amp; Silverlight</vt:lpstr>
      <vt:lpstr>Presentation Highlights</vt:lpstr>
      <vt:lpstr>WPF</vt:lpstr>
      <vt:lpstr>Silverlight</vt:lpstr>
      <vt:lpstr>Comparison to Windows Forms</vt:lpstr>
      <vt:lpstr>Development</vt:lpstr>
      <vt:lpstr>Dependency Properties</vt:lpstr>
      <vt:lpstr>Attached Properties</vt:lpstr>
      <vt:lpstr>Layout Panels</vt:lpstr>
      <vt:lpstr>Building pages with Events</vt:lpstr>
      <vt:lpstr>Code behind</vt:lpstr>
      <vt:lpstr>Result</vt:lpstr>
      <vt:lpstr>Data Binding</vt:lpstr>
      <vt:lpstr>Data Binding example</vt:lpstr>
      <vt:lpstr>Slide 15</vt:lpstr>
      <vt:lpstr>Kinda Works</vt:lpstr>
      <vt:lpstr>INotifyPropertyChanged</vt:lpstr>
      <vt:lpstr>INotifyPropertyChanged</vt:lpstr>
      <vt:lpstr>Replace string with Expression</vt:lpstr>
      <vt:lpstr>Removing the plumbing with AOP</vt:lpstr>
      <vt:lpstr>ICommand – Smarter events</vt:lpstr>
      <vt:lpstr>IValueConverter</vt:lpstr>
      <vt:lpstr>Boolean to Visibility Converter</vt:lpstr>
      <vt:lpstr>Slide 24</vt:lpstr>
      <vt:lpstr>Slide 25</vt:lpstr>
      <vt:lpstr>Data Templates</vt:lpstr>
      <vt:lpstr>Slide 27</vt:lpstr>
      <vt:lpstr>Slide 28</vt:lpstr>
      <vt:lpstr>Slide 29</vt:lpstr>
      <vt:lpstr>ControlTemplate</vt:lpstr>
      <vt:lpstr>IDataErrorInfo</vt:lpstr>
      <vt:lpstr>Triggers</vt:lpstr>
      <vt:lpstr>Storyboard</vt:lpstr>
      <vt:lpstr>Visual State Manager</vt:lpstr>
      <vt:lpstr>User Controls</vt:lpstr>
      <vt:lpstr>Custom Controls</vt:lpstr>
      <vt:lpstr>Presentation Patterns</vt:lpstr>
      <vt:lpstr>What is the Model?</vt:lpstr>
      <vt:lpstr>What is the View?</vt:lpstr>
      <vt:lpstr>MVC</vt:lpstr>
      <vt:lpstr>MVP</vt:lpstr>
      <vt:lpstr>MVVM</vt:lpstr>
      <vt:lpstr>What is the ViewModel</vt:lpstr>
      <vt:lpstr>ViewModel versus Converter</vt:lpstr>
      <vt:lpstr>Data Templates and ViewModels</vt:lpstr>
      <vt:lpstr>DataTemplate - Wizards</vt:lpstr>
      <vt:lpstr>Testing</vt:lpstr>
      <vt:lpstr>Shared WPF &amp; Silverlight development</vt:lpstr>
      <vt:lpstr>Tools - Snoop</vt:lpstr>
      <vt:lpstr>Tools - Blend</vt:lpstr>
      <vt:lpstr>Design Mode &amp; Blendability</vt:lpstr>
      <vt:lpstr>What do frameworks offer</vt:lpstr>
      <vt:lpstr>What do frameworks offer</vt:lpstr>
      <vt:lpstr>Questions</vt:lpstr>
    </vt:vector>
  </TitlesOfParts>
  <Company>AMP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rosdd3</dc:creator>
  <cp:lastModifiedBy>rosdd3</cp:lastModifiedBy>
  <cp:revision>121</cp:revision>
  <dcterms:created xsi:type="dcterms:W3CDTF">2011-05-18T00:19:51Z</dcterms:created>
  <dcterms:modified xsi:type="dcterms:W3CDTF">2011-05-25T00:42:56Z</dcterms:modified>
</cp:coreProperties>
</file>