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95" r:id="rId2"/>
    <p:sldId id="322" r:id="rId3"/>
    <p:sldId id="290" r:id="rId4"/>
    <p:sldId id="292" r:id="rId5"/>
    <p:sldId id="296" r:id="rId6"/>
    <p:sldId id="297" r:id="rId7"/>
    <p:sldId id="261" r:id="rId8"/>
    <p:sldId id="293" r:id="rId9"/>
    <p:sldId id="277" r:id="rId10"/>
    <p:sldId id="294" r:id="rId11"/>
    <p:sldId id="289" r:id="rId12"/>
    <p:sldId id="287" r:id="rId13"/>
    <p:sldId id="291" r:id="rId14"/>
    <p:sldId id="278" r:id="rId15"/>
    <p:sldId id="279" r:id="rId16"/>
    <p:sldId id="281" r:id="rId17"/>
    <p:sldId id="301" r:id="rId18"/>
    <p:sldId id="312" r:id="rId19"/>
    <p:sldId id="302" r:id="rId20"/>
    <p:sldId id="303" r:id="rId21"/>
    <p:sldId id="300" r:id="rId22"/>
    <p:sldId id="305" r:id="rId23"/>
    <p:sldId id="310" r:id="rId24"/>
    <p:sldId id="313" r:id="rId25"/>
    <p:sldId id="316" r:id="rId26"/>
    <p:sldId id="258" r:id="rId27"/>
    <p:sldId id="288" r:id="rId28"/>
    <p:sldId id="308" r:id="rId29"/>
    <p:sldId id="317" r:id="rId30"/>
    <p:sldId id="325" r:id="rId31"/>
    <p:sldId id="320" r:id="rId32"/>
    <p:sldId id="315" r:id="rId33"/>
    <p:sldId id="318" r:id="rId34"/>
    <p:sldId id="323" r:id="rId35"/>
    <p:sldId id="321" r:id="rId36"/>
    <p:sldId id="324" r:id="rId37"/>
    <p:sldId id="319" r:id="rId38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0DA"/>
    <a:srgbClr val="99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251" autoAdjust="0"/>
    <p:restoredTop sz="82489" autoAdjust="0"/>
  </p:normalViewPr>
  <p:slideViewPr>
    <p:cSldViewPr>
      <p:cViewPr varScale="1">
        <p:scale>
          <a:sx n="71" d="100"/>
          <a:sy n="71" d="100"/>
        </p:scale>
        <p:origin x="-7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5FAFE-9353-4F0C-BB85-DA756C7C555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A755F43-921C-47F7-B2FE-361C154BB2FE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Story</a:t>
          </a:r>
          <a:endParaRPr lang="en-GB" dirty="0"/>
        </a:p>
      </dgm:t>
    </dgm:pt>
    <dgm:pt modelId="{95AD1D15-016E-49CD-AE3E-D69D7642D55D}" type="parTrans" cxnId="{15E9C486-13CB-453A-A97B-815E91212EF0}">
      <dgm:prSet/>
      <dgm:spPr/>
      <dgm:t>
        <a:bodyPr/>
        <a:lstStyle/>
        <a:p>
          <a:endParaRPr lang="en-GB"/>
        </a:p>
      </dgm:t>
    </dgm:pt>
    <dgm:pt modelId="{A676E0B6-7642-45E2-9A0E-4FB302DA0273}" type="sibTrans" cxnId="{15E9C486-13CB-453A-A97B-815E91212EF0}">
      <dgm:prSet/>
      <dgm:spPr/>
      <dgm:t>
        <a:bodyPr/>
        <a:lstStyle/>
        <a:p>
          <a:endParaRPr lang="en-GB"/>
        </a:p>
      </dgm:t>
    </dgm:pt>
    <dgm:pt modelId="{385B3C68-ECB9-43A2-BC27-B9A51031582D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/>
            <a:t>Pending Scenario</a:t>
          </a:r>
          <a:endParaRPr lang="en-GB" dirty="0"/>
        </a:p>
      </dgm:t>
    </dgm:pt>
    <dgm:pt modelId="{19FE4A8B-BEEF-487B-8CF4-F6C2FE82C8A6}" type="parTrans" cxnId="{4668499D-AE55-4DC9-83E6-8BB51C7CF0A4}">
      <dgm:prSet/>
      <dgm:spPr/>
      <dgm:t>
        <a:bodyPr/>
        <a:lstStyle/>
        <a:p>
          <a:endParaRPr lang="en-GB"/>
        </a:p>
      </dgm:t>
    </dgm:pt>
    <dgm:pt modelId="{B0AC4EF8-D881-4FC0-8AE1-65B3627EF330}" type="sibTrans" cxnId="{4668499D-AE55-4DC9-83E6-8BB51C7CF0A4}">
      <dgm:prSet/>
      <dgm:spPr/>
      <dgm:t>
        <a:bodyPr/>
        <a:lstStyle/>
        <a:p>
          <a:endParaRPr lang="en-GB"/>
        </a:p>
      </dgm:t>
    </dgm:pt>
    <dgm:pt modelId="{501319B4-0DC5-4A83-A2B5-55B6517E7675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Stubbed Scenario</a:t>
          </a:r>
          <a:endParaRPr lang="en-GB" dirty="0">
            <a:solidFill>
              <a:schemeClr val="tx1"/>
            </a:solidFill>
          </a:endParaRPr>
        </a:p>
      </dgm:t>
    </dgm:pt>
    <dgm:pt modelId="{8D155948-4A7F-44F8-84E4-9E827DD92745}" type="parTrans" cxnId="{C683DFD9-0CF5-4C44-AE4D-5EF1190E1AD6}">
      <dgm:prSet/>
      <dgm:spPr/>
      <dgm:t>
        <a:bodyPr/>
        <a:lstStyle/>
        <a:p>
          <a:endParaRPr lang="en-GB"/>
        </a:p>
      </dgm:t>
    </dgm:pt>
    <dgm:pt modelId="{50A9AE5E-7908-4243-9B11-825FB2E2ECA6}" type="sibTrans" cxnId="{C683DFD9-0CF5-4C44-AE4D-5EF1190E1AD6}">
      <dgm:prSet/>
      <dgm:spPr/>
      <dgm:t>
        <a:bodyPr/>
        <a:lstStyle/>
        <a:p>
          <a:endParaRPr lang="en-GB"/>
        </a:p>
      </dgm:t>
    </dgm:pt>
    <dgm:pt modelId="{ACBE8470-C69C-4C00-B011-254EC4BDD3AE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Real Behaviour</a:t>
          </a:r>
          <a:endParaRPr lang="en-GB" dirty="0">
            <a:solidFill>
              <a:schemeClr val="tx1"/>
            </a:solidFill>
          </a:endParaRPr>
        </a:p>
      </dgm:t>
    </dgm:pt>
    <dgm:pt modelId="{75B99BA4-07C8-40CC-B92F-A6BFCA01C2A2}" type="parTrans" cxnId="{1AE4E13F-AB7D-4747-8AC2-ABDC87DD935F}">
      <dgm:prSet/>
      <dgm:spPr/>
      <dgm:t>
        <a:bodyPr/>
        <a:lstStyle/>
        <a:p>
          <a:endParaRPr lang="en-GB"/>
        </a:p>
      </dgm:t>
    </dgm:pt>
    <dgm:pt modelId="{72A8172D-BC04-43DC-ADF0-69E92A97598E}" type="sibTrans" cxnId="{1AE4E13F-AB7D-4747-8AC2-ABDC87DD935F}">
      <dgm:prSet/>
      <dgm:spPr/>
      <dgm:t>
        <a:bodyPr/>
        <a:lstStyle/>
        <a:p>
          <a:endParaRPr lang="en-GB"/>
        </a:p>
      </dgm:t>
    </dgm:pt>
    <dgm:pt modelId="{4735D492-97C8-4FD2-BE1D-ED03DD31C788}">
      <dgm:prSet phldrT="[Text]"/>
      <dgm:spPr/>
      <dgm:t>
        <a:bodyPr/>
        <a:lstStyle/>
        <a:p>
          <a:r>
            <a:rPr lang="en-GB" dirty="0" smtClean="0"/>
            <a:t>Acceptance Test</a:t>
          </a:r>
          <a:endParaRPr lang="en-GB" dirty="0"/>
        </a:p>
      </dgm:t>
    </dgm:pt>
    <dgm:pt modelId="{691A93BA-9551-4C51-B0FA-E6ED6C0B76E5}" type="parTrans" cxnId="{5508962B-D0EC-491C-945D-E37D4912E3D0}">
      <dgm:prSet/>
      <dgm:spPr/>
      <dgm:t>
        <a:bodyPr/>
        <a:lstStyle/>
        <a:p>
          <a:endParaRPr lang="en-GB"/>
        </a:p>
      </dgm:t>
    </dgm:pt>
    <dgm:pt modelId="{0B799EFA-A9A2-4A2D-899E-C9400CC28A6D}" type="sibTrans" cxnId="{5508962B-D0EC-491C-945D-E37D4912E3D0}">
      <dgm:prSet/>
      <dgm:spPr/>
      <dgm:t>
        <a:bodyPr/>
        <a:lstStyle/>
        <a:p>
          <a:endParaRPr lang="en-GB"/>
        </a:p>
      </dgm:t>
    </dgm:pt>
    <dgm:pt modelId="{9B603684-E54E-4C57-9B26-715CE35B32C7}" type="pres">
      <dgm:prSet presAssocID="{3C75FAFE-9353-4F0C-BB85-DA756C7C5558}" presName="CompostProcess" presStyleCnt="0">
        <dgm:presLayoutVars>
          <dgm:dir/>
          <dgm:resizeHandles val="exact"/>
        </dgm:presLayoutVars>
      </dgm:prSet>
      <dgm:spPr/>
    </dgm:pt>
    <dgm:pt modelId="{AA540941-00AB-4EC0-9931-997144C194C5}" type="pres">
      <dgm:prSet presAssocID="{3C75FAFE-9353-4F0C-BB85-DA756C7C5558}" presName="arrow" presStyleLbl="bgShp" presStyleIdx="0" presStyleCnt="1"/>
      <dgm:spPr/>
    </dgm:pt>
    <dgm:pt modelId="{9385F183-9B93-4F6C-9C53-A47886417F99}" type="pres">
      <dgm:prSet presAssocID="{3C75FAFE-9353-4F0C-BB85-DA756C7C5558}" presName="linearProcess" presStyleCnt="0"/>
      <dgm:spPr/>
    </dgm:pt>
    <dgm:pt modelId="{DB735A31-E4AA-478E-A413-528F1A606062}" type="pres">
      <dgm:prSet presAssocID="{6A755F43-921C-47F7-B2FE-361C154BB2FE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F66B25D-33D4-429B-9EC0-7B30AC5BB7A2}" type="pres">
      <dgm:prSet presAssocID="{A676E0B6-7642-45E2-9A0E-4FB302DA0273}" presName="sibTrans" presStyleCnt="0"/>
      <dgm:spPr/>
    </dgm:pt>
    <dgm:pt modelId="{F55F4114-A005-4DDF-BC6C-2BCD7CBB31D7}" type="pres">
      <dgm:prSet presAssocID="{385B3C68-ECB9-43A2-BC27-B9A51031582D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46D2687-5D75-479D-9440-C152CFBF9265}" type="pres">
      <dgm:prSet presAssocID="{B0AC4EF8-D881-4FC0-8AE1-65B3627EF330}" presName="sibTrans" presStyleCnt="0"/>
      <dgm:spPr/>
    </dgm:pt>
    <dgm:pt modelId="{69BE8A30-970C-4486-8AD7-1A4CE23EBE42}" type="pres">
      <dgm:prSet presAssocID="{501319B4-0DC5-4A83-A2B5-55B6517E7675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E07A07-896D-455F-ABBA-94784405996D}" type="pres">
      <dgm:prSet presAssocID="{50A9AE5E-7908-4243-9B11-825FB2E2ECA6}" presName="sibTrans" presStyleCnt="0"/>
      <dgm:spPr/>
    </dgm:pt>
    <dgm:pt modelId="{C405B512-E5AF-4570-830E-E42A0552AD2C}" type="pres">
      <dgm:prSet presAssocID="{ACBE8470-C69C-4C00-B011-254EC4BDD3AE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4C9B73-091C-4E41-B4EC-5097902EEB5D}" type="pres">
      <dgm:prSet presAssocID="{72A8172D-BC04-43DC-ADF0-69E92A97598E}" presName="sibTrans" presStyleCnt="0"/>
      <dgm:spPr/>
    </dgm:pt>
    <dgm:pt modelId="{B43C56FE-5BB2-41B2-9BA8-158942E70350}" type="pres">
      <dgm:prSet presAssocID="{4735D492-97C8-4FD2-BE1D-ED03DD31C788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4AA3A48-2B97-40E2-B8EC-D01A52C5119D}" type="presOf" srcId="{3C75FAFE-9353-4F0C-BB85-DA756C7C5558}" destId="{9B603684-E54E-4C57-9B26-715CE35B32C7}" srcOrd="0" destOrd="0" presId="urn:microsoft.com/office/officeart/2005/8/layout/hProcess9"/>
    <dgm:cxn modelId="{C683DFD9-0CF5-4C44-AE4D-5EF1190E1AD6}" srcId="{3C75FAFE-9353-4F0C-BB85-DA756C7C5558}" destId="{501319B4-0DC5-4A83-A2B5-55B6517E7675}" srcOrd="2" destOrd="0" parTransId="{8D155948-4A7F-44F8-84E4-9E827DD92745}" sibTransId="{50A9AE5E-7908-4243-9B11-825FB2E2ECA6}"/>
    <dgm:cxn modelId="{4668499D-AE55-4DC9-83E6-8BB51C7CF0A4}" srcId="{3C75FAFE-9353-4F0C-BB85-DA756C7C5558}" destId="{385B3C68-ECB9-43A2-BC27-B9A51031582D}" srcOrd="1" destOrd="0" parTransId="{19FE4A8B-BEEF-487B-8CF4-F6C2FE82C8A6}" sibTransId="{B0AC4EF8-D881-4FC0-8AE1-65B3627EF330}"/>
    <dgm:cxn modelId="{15E9C486-13CB-453A-A97B-815E91212EF0}" srcId="{3C75FAFE-9353-4F0C-BB85-DA756C7C5558}" destId="{6A755F43-921C-47F7-B2FE-361C154BB2FE}" srcOrd="0" destOrd="0" parTransId="{95AD1D15-016E-49CD-AE3E-D69D7642D55D}" sibTransId="{A676E0B6-7642-45E2-9A0E-4FB302DA0273}"/>
    <dgm:cxn modelId="{5508962B-D0EC-491C-945D-E37D4912E3D0}" srcId="{3C75FAFE-9353-4F0C-BB85-DA756C7C5558}" destId="{4735D492-97C8-4FD2-BE1D-ED03DD31C788}" srcOrd="4" destOrd="0" parTransId="{691A93BA-9551-4C51-B0FA-E6ED6C0B76E5}" sibTransId="{0B799EFA-A9A2-4A2D-899E-C9400CC28A6D}"/>
    <dgm:cxn modelId="{DE79AEF7-7841-4475-B119-83FEE836B113}" type="presOf" srcId="{501319B4-0DC5-4A83-A2B5-55B6517E7675}" destId="{69BE8A30-970C-4486-8AD7-1A4CE23EBE42}" srcOrd="0" destOrd="0" presId="urn:microsoft.com/office/officeart/2005/8/layout/hProcess9"/>
    <dgm:cxn modelId="{72658768-613E-404E-A1EE-74A33B3A2DA7}" type="presOf" srcId="{6A755F43-921C-47F7-B2FE-361C154BB2FE}" destId="{DB735A31-E4AA-478E-A413-528F1A606062}" srcOrd="0" destOrd="0" presId="urn:microsoft.com/office/officeart/2005/8/layout/hProcess9"/>
    <dgm:cxn modelId="{AB7520FD-4CAB-4E39-AA56-CE8C12E1072F}" type="presOf" srcId="{4735D492-97C8-4FD2-BE1D-ED03DD31C788}" destId="{B43C56FE-5BB2-41B2-9BA8-158942E70350}" srcOrd="0" destOrd="0" presId="urn:microsoft.com/office/officeart/2005/8/layout/hProcess9"/>
    <dgm:cxn modelId="{7EB952E0-2B90-4DF3-BBF0-11A736316A28}" type="presOf" srcId="{385B3C68-ECB9-43A2-BC27-B9A51031582D}" destId="{F55F4114-A005-4DDF-BC6C-2BCD7CBB31D7}" srcOrd="0" destOrd="0" presId="urn:microsoft.com/office/officeart/2005/8/layout/hProcess9"/>
    <dgm:cxn modelId="{B43AFFF2-7C30-4A22-BC45-2B134B921925}" type="presOf" srcId="{ACBE8470-C69C-4C00-B011-254EC4BDD3AE}" destId="{C405B512-E5AF-4570-830E-E42A0552AD2C}" srcOrd="0" destOrd="0" presId="urn:microsoft.com/office/officeart/2005/8/layout/hProcess9"/>
    <dgm:cxn modelId="{1AE4E13F-AB7D-4747-8AC2-ABDC87DD935F}" srcId="{3C75FAFE-9353-4F0C-BB85-DA756C7C5558}" destId="{ACBE8470-C69C-4C00-B011-254EC4BDD3AE}" srcOrd="3" destOrd="0" parTransId="{75B99BA4-07C8-40CC-B92F-A6BFCA01C2A2}" sibTransId="{72A8172D-BC04-43DC-ADF0-69E92A97598E}"/>
    <dgm:cxn modelId="{3A94AAD0-4DAB-4CAA-A679-2C1846A4B29F}" type="presParOf" srcId="{9B603684-E54E-4C57-9B26-715CE35B32C7}" destId="{AA540941-00AB-4EC0-9931-997144C194C5}" srcOrd="0" destOrd="0" presId="urn:microsoft.com/office/officeart/2005/8/layout/hProcess9"/>
    <dgm:cxn modelId="{755DCEB6-6BDE-4628-A369-7DDEA06F6AD0}" type="presParOf" srcId="{9B603684-E54E-4C57-9B26-715CE35B32C7}" destId="{9385F183-9B93-4F6C-9C53-A47886417F99}" srcOrd="1" destOrd="0" presId="urn:microsoft.com/office/officeart/2005/8/layout/hProcess9"/>
    <dgm:cxn modelId="{946CED98-F146-499A-8A09-CF7D3AC8F84E}" type="presParOf" srcId="{9385F183-9B93-4F6C-9C53-A47886417F99}" destId="{DB735A31-E4AA-478E-A413-528F1A606062}" srcOrd="0" destOrd="0" presId="urn:microsoft.com/office/officeart/2005/8/layout/hProcess9"/>
    <dgm:cxn modelId="{1B1D7C01-279A-4C72-9953-6E3434436BEE}" type="presParOf" srcId="{9385F183-9B93-4F6C-9C53-A47886417F99}" destId="{3F66B25D-33D4-429B-9EC0-7B30AC5BB7A2}" srcOrd="1" destOrd="0" presId="urn:microsoft.com/office/officeart/2005/8/layout/hProcess9"/>
    <dgm:cxn modelId="{5091CD06-555B-45B9-86E3-EEEED8E0F419}" type="presParOf" srcId="{9385F183-9B93-4F6C-9C53-A47886417F99}" destId="{F55F4114-A005-4DDF-BC6C-2BCD7CBB31D7}" srcOrd="2" destOrd="0" presId="urn:microsoft.com/office/officeart/2005/8/layout/hProcess9"/>
    <dgm:cxn modelId="{9F3C7A68-5577-4643-9CB8-D800AD07DDB6}" type="presParOf" srcId="{9385F183-9B93-4F6C-9C53-A47886417F99}" destId="{546D2687-5D75-479D-9440-C152CFBF9265}" srcOrd="3" destOrd="0" presId="urn:microsoft.com/office/officeart/2005/8/layout/hProcess9"/>
    <dgm:cxn modelId="{FA175CFB-51B4-4654-9DF6-4E6977EC5E25}" type="presParOf" srcId="{9385F183-9B93-4F6C-9C53-A47886417F99}" destId="{69BE8A30-970C-4486-8AD7-1A4CE23EBE42}" srcOrd="4" destOrd="0" presId="urn:microsoft.com/office/officeart/2005/8/layout/hProcess9"/>
    <dgm:cxn modelId="{703CA21D-8CD4-4B4C-9744-FC6F72C64EAE}" type="presParOf" srcId="{9385F183-9B93-4F6C-9C53-A47886417F99}" destId="{FCE07A07-896D-455F-ABBA-94784405996D}" srcOrd="5" destOrd="0" presId="urn:microsoft.com/office/officeart/2005/8/layout/hProcess9"/>
    <dgm:cxn modelId="{23C857E9-EF7F-4320-AE7C-EBF02DBF0FB6}" type="presParOf" srcId="{9385F183-9B93-4F6C-9C53-A47886417F99}" destId="{C405B512-E5AF-4570-830E-E42A0552AD2C}" srcOrd="6" destOrd="0" presId="urn:microsoft.com/office/officeart/2005/8/layout/hProcess9"/>
    <dgm:cxn modelId="{F3B14B98-4466-42E0-93C9-C133BCE699CE}" type="presParOf" srcId="{9385F183-9B93-4F6C-9C53-A47886417F99}" destId="{D04C9B73-091C-4E41-B4EC-5097902EEB5D}" srcOrd="7" destOrd="0" presId="urn:microsoft.com/office/officeart/2005/8/layout/hProcess9"/>
    <dgm:cxn modelId="{9E113532-696D-49A9-B3B1-256F8A07C0A9}" type="presParOf" srcId="{9385F183-9B93-4F6C-9C53-A47886417F99}" destId="{B43C56FE-5BB2-41B2-9BA8-158942E70350}" srcOrd="8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EF78AB2-2784-4F37-B0F5-8D874A5C0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0AE9C-60C4-4E4E-B388-F0C5B5E3EDA2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Lets dive into TDD and TFD.  The famous Red, Green, Green...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0D95E-E5F8-44FA-9EE3-6AFFD9F31A43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64223E-0347-4B1F-BB52-806F13CFDC1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1600" smtClean="0">
                <a:solidFill>
                  <a:srgbClr val="333333"/>
                </a:solidFill>
                <a:latin typeface="Arial" pitchFamily="34" charset="0"/>
              </a:rPr>
              <a:t>I think we all know what we want from the requirements thare are being given...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Welcome everyone on this cold winter night.  This is my first Winter in London so you will have to excuse my scarf and gloves...</a:t>
            </a:r>
          </a:p>
          <a:p>
            <a:r>
              <a:rPr lang="en-GB" smtClean="0"/>
              <a:t>My name is David Ross and I will be presenting with Chris Roff.</a:t>
            </a:r>
          </a:p>
          <a:p>
            <a:r>
              <a:rPr lang="en-GB" smtClean="0"/>
              <a:t>Tonight we will be introducing Test Driven Development.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07CC8-0AD7-462C-B441-33484149076A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78AB2-2784-4F37-B0F5-8D874A5C0AD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Lets dive into TDD and TFD.  The famous Red, Green, Green...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0D95E-E5F8-44FA-9EE3-6AFFD9F31A43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FF86B-A4A4-4782-8E4C-C4DFD01AA6F8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Lets dive into TDD and TFD.  The famous Red, Green, Green...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0D95E-E5F8-44FA-9EE3-6AFFD9F31A43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FF86B-A4A4-4782-8E4C-C4DFD01AA6F8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FF86B-A4A4-4782-8E4C-C4DFD01AA6F8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9B3D-30B3-429C-9F54-7E75378E9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8776" y="38082"/>
            <a:ext cx="8636000" cy="1057274"/>
          </a:xfrm>
        </p:spPr>
        <p:txBody>
          <a:bodyPr/>
          <a:lstStyle>
            <a:lvl1pPr algn="l">
              <a:defRPr sz="4400"/>
            </a:lvl1pPr>
          </a:lstStyle>
          <a:p>
            <a:r>
              <a:rPr kumimoji="0" lang="en-US" sz="53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BDD User Stories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666860"/>
            <a:ext cx="9715568" cy="514353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D77EC-8CFB-4A94-9414-6B78E69A2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"/>
          <p:cNvSpPr txBox="1">
            <a:spLocks noChangeArrowheads="1"/>
          </p:cNvSpPr>
          <p:nvPr userDrawn="1"/>
        </p:nvSpPr>
        <p:spPr bwMode="auto">
          <a:xfrm>
            <a:off x="150778" y="1095356"/>
            <a:ext cx="96647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0778" y="1095357"/>
            <a:ext cx="9715568" cy="571503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en-US" sz="3200" b="1" i="1" u="none" strike="noStrike" kern="0" cap="none" spc="0" normalizeH="0" baseline="0" noProof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700" b="1" i="1" kern="0" dirty="0" smtClean="0">
                <a:solidFill>
                  <a:srgbClr val="6FA8DC"/>
                </a:solidFill>
                <a:latin typeface="Arial" pitchFamily="34" charset="0"/>
                <a:ea typeface="+mj-ea"/>
                <a:cs typeface="+mj-cs"/>
              </a:rPr>
              <a:t>Formal template for User Stories</a:t>
            </a: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92AEE-E323-4581-A1D7-2751924C84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83E26-11D2-4D49-BD9C-59D19745A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13151-B8F1-48B9-B515-476C1C904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454FE-1CDB-4D4D-A806-50CD2AD155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769B4-FE7F-450C-9786-27A92E804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D1980-2EB5-4612-9DCD-3C3464A79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551E-AF37-46B9-B9EA-0E7EF7BC1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15C-1106-46C9-A926-2F4828588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DE1B-BD77-4FEF-A75F-FD2E955FB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0F5B1-16EA-4B67-B775-366A688AE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2792AEE-E323-4581-A1D7-2751924C8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6412" y="2366963"/>
            <a:ext cx="10366412" cy="1633537"/>
          </a:xfrm>
        </p:spPr>
        <p:txBody>
          <a:bodyPr/>
          <a:lstStyle/>
          <a:p>
            <a:r>
              <a:rPr lang="en-GB" sz="5300" b="1" dirty="0" smtClean="0">
                <a:solidFill>
                  <a:srgbClr val="A64D79"/>
                </a:solidFill>
                <a:latin typeface="Arial" pitchFamily="34" charset="0"/>
              </a:rPr>
              <a:t>Behaviour Driven Development</a:t>
            </a:r>
            <a:endParaRPr lang="en-GB" sz="5300" b="1" dirty="0">
              <a:solidFill>
                <a:srgbClr val="A64D79"/>
              </a:solidFill>
              <a:latin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467" y="3701886"/>
            <a:ext cx="9842533" cy="1854376"/>
          </a:xfrm>
        </p:spPr>
        <p:txBody>
          <a:bodyPr>
            <a:normAutofit fontScale="92500"/>
          </a:bodyPr>
          <a:lstStyle/>
          <a:p>
            <a:r>
              <a:rPr lang="en-GB" sz="4000" b="1" i="1" dirty="0" smtClean="0">
                <a:solidFill>
                  <a:srgbClr val="6FA8DC"/>
                </a:solidFill>
                <a:latin typeface="Arial" pitchFamily="34" charset="0"/>
                <a:ea typeface="+mj-ea"/>
                <a:cs typeface="+mj-cs"/>
              </a:rPr>
              <a:t>With </a:t>
            </a:r>
            <a:r>
              <a:rPr lang="en-GB" sz="4000" b="1" i="1" dirty="0" err="1" smtClean="0">
                <a:solidFill>
                  <a:srgbClr val="6FA8DC"/>
                </a:solidFill>
                <a:latin typeface="Arial" pitchFamily="34" charset="0"/>
                <a:ea typeface="+mj-ea"/>
                <a:cs typeface="+mj-cs"/>
              </a:rPr>
              <a:t>NBehave</a:t>
            </a:r>
            <a:endParaRPr lang="en-GB" sz="4000" b="1" i="1" dirty="0" smtClean="0">
              <a:solidFill>
                <a:srgbClr val="6FA8DC"/>
              </a:solidFill>
              <a:latin typeface="Arial" pitchFamily="34" charset="0"/>
              <a:ea typeface="+mj-ea"/>
              <a:cs typeface="+mj-cs"/>
            </a:endParaRPr>
          </a:p>
          <a:p>
            <a:endParaRPr lang="en-GB" dirty="0" smtClean="0"/>
          </a:p>
          <a:p>
            <a:r>
              <a:rPr lang="en-GB" sz="31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Linking User Stories and Domain Driven Design to Testing</a:t>
            </a:r>
            <a:endParaRPr lang="en-GB" sz="31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716" y="6111892"/>
            <a:ext cx="4048153" cy="1210586"/>
          </a:xfrm>
          <a:prstGeom prst="rect">
            <a:avLst/>
          </a:prstGeom>
          <a:noFill/>
        </p:spPr>
        <p:txBody>
          <a:bodyPr wrap="square" lIns="101599" tIns="50799" rIns="101599" bIns="50799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David Ross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W: </a:t>
            </a:r>
            <a:r>
              <a:rPr lang="en-GB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www.pebblesteps.com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E: willmation@gmail.com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Behavior Driven Development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Tools and techniques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solidFill>
                  <a:srgbClr val="333333"/>
                </a:solidFill>
                <a:latin typeface="Arial" pitchFamily="34" charset="0"/>
              </a:rPr>
              <a:t>Talk overview</a:t>
            </a:r>
            <a:endParaRPr lang="en-US" dirty="0" smtClean="0"/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333333"/>
                </a:solidFill>
                <a:latin typeface="Arial" pitchFamily="34" charset="0"/>
              </a:rPr>
              <a:t>What is BDD and how to use </a:t>
            </a:r>
            <a:r>
              <a:rPr lang="en-US" sz="3200" dirty="0" err="1" smtClean="0">
                <a:solidFill>
                  <a:srgbClr val="333333"/>
                </a:solidFill>
                <a:latin typeface="Arial" pitchFamily="34" charset="0"/>
              </a:rPr>
              <a:t>NBehave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solidFill>
                  <a:srgbClr val="333333"/>
                </a:solidFill>
                <a:latin typeface="Arial" pitchFamily="34" charset="0"/>
              </a:rPr>
              <a:t> 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solidFill>
                  <a:srgbClr val="333333"/>
                </a:solidFill>
                <a:latin typeface="Arial" pitchFamily="34" charset="0"/>
              </a:rPr>
              <a:t>Topics </a:t>
            </a:r>
            <a:endParaRPr lang="en-US" dirty="0" smtClean="0"/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333333"/>
                </a:solidFill>
                <a:latin typeface="Arial" pitchFamily="34" charset="0"/>
              </a:rPr>
              <a:t>What are high quality requirements?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333333"/>
                </a:solidFill>
                <a:latin typeface="Arial" pitchFamily="34" charset="0"/>
              </a:rPr>
              <a:t>Top down and Bottom up Testing 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err="1" smtClean="0">
                <a:solidFill>
                  <a:srgbClr val="333333"/>
                </a:solidFill>
                <a:latin typeface="Arial" pitchFamily="34" charset="0"/>
              </a:rPr>
              <a:t>NBehave</a:t>
            </a: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857250"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dirty="0" smtClean="0">
                <a:solidFill>
                  <a:srgbClr val="333333"/>
                </a:solidFill>
                <a:latin typeface="Arial" pitchFamily="34" charset="0"/>
              </a:rPr>
              <a:t>Using library</a:t>
            </a:r>
          </a:p>
          <a:p>
            <a:pPr marL="857250"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dirty="0" smtClean="0">
                <a:solidFill>
                  <a:srgbClr val="333333"/>
                </a:solidFill>
                <a:latin typeface="Arial" pitchFamily="34" charset="0"/>
              </a:rPr>
              <a:t>Using the test runner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333333"/>
                </a:solidFill>
                <a:latin typeface="Arial" pitchFamily="34" charset="0"/>
              </a:rPr>
              <a:t>Top down design with </a:t>
            </a:r>
            <a:r>
              <a:rPr lang="en-US" sz="3200" dirty="0" err="1" smtClean="0">
                <a:solidFill>
                  <a:srgbClr val="333333"/>
                </a:solidFill>
                <a:latin typeface="Arial" pitchFamily="34" charset="0"/>
              </a:rPr>
              <a:t>Rhino.Mocks</a:t>
            </a:r>
            <a:r>
              <a:rPr lang="en-US" sz="3200" dirty="0" smtClean="0">
                <a:solidFill>
                  <a:srgbClr val="333333"/>
                </a:solidFill>
                <a:latin typeface="Arial" pitchFamily="34" charset="0"/>
              </a:rPr>
              <a:t> and </a:t>
            </a:r>
            <a:r>
              <a:rPr lang="en-US" sz="3200" dirty="0" err="1" smtClean="0">
                <a:solidFill>
                  <a:srgbClr val="333333"/>
                </a:solidFill>
                <a:latin typeface="Arial" pitchFamily="34" charset="0"/>
              </a:rPr>
              <a:t>Nbehave</a:t>
            </a: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333333"/>
                </a:solidFill>
                <a:latin typeface="Arial" pitchFamily="34" charset="0"/>
              </a:rPr>
              <a:t>Acceptance testing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Behavior Driven Development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Analysis/Design Methodology by Dan North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2309802"/>
            <a:ext cx="9664700" cy="5005398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Response to: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confusion about Test Driven Development and Test First Development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Lack of rigor around User Stories (Requirements)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Projects that generate documentation out of Unit tests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Culminated in: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the BDD method for writing User Stories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000" b="1" dirty="0" err="1" smtClean="0">
                <a:solidFill>
                  <a:srgbClr val="333333"/>
                </a:solidFill>
                <a:latin typeface="Arial" pitchFamily="34" charset="0"/>
              </a:rPr>
              <a:t>JBehave</a:t>
            </a:r>
            <a:r>
              <a:rPr lang="en-US" sz="3000" b="1" dirty="0" smtClean="0">
                <a:solidFill>
                  <a:srgbClr val="333333"/>
                </a:solidFill>
                <a:latin typeface="Arial" pitchFamily="34" charset="0"/>
              </a:rPr>
              <a:t> unit testing framework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6662"/>
            <a:ext cx="8794776" cy="928694"/>
          </a:xfrm>
        </p:spPr>
        <p:txBody>
          <a:bodyPr/>
          <a:lstStyle/>
          <a:p>
            <a:pPr algn="l"/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Behavior Driven Development</a:t>
            </a:r>
            <a:r>
              <a:rPr lang="en-US" sz="4700" dirty="0" smtClean="0"/>
              <a:t/>
            </a:r>
            <a:br>
              <a:rPr lang="en-US" sz="4700" dirty="0" smtClean="0"/>
            </a:br>
            <a:endParaRPr lang="en-GB" sz="4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16" y="738166"/>
            <a:ext cx="9358282" cy="6500858"/>
          </a:xfrm>
        </p:spPr>
        <p:txBody>
          <a:bodyPr/>
          <a:lstStyle/>
          <a:p>
            <a:pPr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BDD is not: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 testing framework or style of testing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 method for writing tests</a:t>
            </a:r>
            <a:endParaRPr lang="en-US" b="1" i="1" dirty="0" smtClean="0">
              <a:solidFill>
                <a:srgbClr val="6FA8DC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i="1" dirty="0" smtClean="0">
              <a:solidFill>
                <a:srgbClr val="6FA8DC"/>
              </a:solidFill>
              <a:latin typeface="Arial" pitchFamily="34" charset="0"/>
            </a:endParaRPr>
          </a:p>
          <a:p>
            <a:pPr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BDD is:</a:t>
            </a:r>
            <a:endParaRPr lang="en-GB" sz="3700" b="1" i="1" dirty="0" smtClean="0">
              <a:solidFill>
                <a:srgbClr val="6FA8DC"/>
              </a:solidFill>
              <a:latin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 formalised template for User Stories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Able to create testable User Stories since they are defined in a formal manner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Promotes “security” to a first call citizen in the analysis process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50825" y="292100"/>
            <a:ext cx="96456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Simple Trading application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2575" y="1023919"/>
            <a:ext cx="952023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latinLnBrk="0" hangingPunct="0">
              <a:lnSpc>
                <a:spcPct val="95000"/>
              </a:lnSpc>
              <a:spcBef>
                <a:spcPct val="20000"/>
              </a:spcBef>
              <a:buClrTx/>
              <a:buSzTx/>
              <a:tabLst/>
              <a:defRPr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Excel spreadsheet replacement</a:t>
            </a: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844" y="1733549"/>
            <a:ext cx="8664315" cy="579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700" dirty="0" smtClean="0">
                <a:latin typeface="Arial" pitchFamily="34" charset="0"/>
                <a:cs typeface="Arial" pitchFamily="34" charset="0"/>
              </a:rPr>
              <a:t>Allow </a:t>
            </a:r>
            <a:r>
              <a:rPr lang="en-GB" sz="37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Portfolio Manager 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to decide the percentage split between Cash, Property and Stock within the Portfolio</a:t>
            </a:r>
          </a:p>
          <a:p>
            <a:r>
              <a:rPr lang="en-GB" sz="3700" dirty="0" smtClean="0">
                <a:latin typeface="Arial" pitchFamily="34" charset="0"/>
                <a:cs typeface="Arial" pitchFamily="34" charset="0"/>
              </a:rPr>
              <a:t>Inform the </a:t>
            </a:r>
            <a:r>
              <a:rPr lang="en-GB" sz="37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Trader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when the Portfolio needs to be rebalanced (</a:t>
            </a:r>
            <a:r>
              <a:rPr lang="en-GB" sz="3700" dirty="0" err="1" smtClean="0">
                <a:latin typeface="Arial" pitchFamily="34" charset="0"/>
                <a:cs typeface="Arial" pitchFamily="34" charset="0"/>
              </a:rPr>
              <a:t>ie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split in the pie has changed significantly)</a:t>
            </a:r>
          </a:p>
          <a:p>
            <a:r>
              <a:rPr lang="en-GB" sz="3700" dirty="0" smtClean="0">
                <a:latin typeface="Arial" pitchFamily="34" charset="0"/>
                <a:cs typeface="Arial" pitchFamily="34" charset="0"/>
              </a:rPr>
              <a:t>Allow </a:t>
            </a:r>
            <a:r>
              <a:rPr lang="en-GB" sz="37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Operations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to standardise Portfolio names</a:t>
            </a:r>
            <a:endParaRPr lang="en-GB" sz="3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50825" y="292100"/>
            <a:ext cx="96456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Simple Trading application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2575" y="1116013"/>
            <a:ext cx="9520238" cy="69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700" b="1" i="1" kern="0" dirty="0" smtClean="0">
                <a:solidFill>
                  <a:srgbClr val="6FA8DC"/>
                </a:solidFill>
                <a:latin typeface="Arial" pitchFamily="34" charset="0"/>
              </a:rPr>
              <a:t>Requirements</a:t>
            </a: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292100"/>
            <a:ext cx="9645650" cy="922338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Test First Development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82575" y="1116013"/>
            <a:ext cx="9520238" cy="4830762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Small steps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dirty="0" smtClean="0">
                <a:solidFill>
                  <a:srgbClr val="FF0000"/>
                </a:solidFill>
                <a:latin typeface="Arial" pitchFamily="34" charset="0"/>
              </a:rPr>
              <a:t>Red </a:t>
            </a:r>
            <a:r>
              <a:rPr lang="en-US" sz="3700" b="1" dirty="0" smtClean="0">
                <a:solidFill>
                  <a:srgbClr val="000000"/>
                </a:solidFill>
                <a:latin typeface="Arial" pitchFamily="34" charset="0"/>
              </a:rPr>
              <a:t>- Analysis/Design Hat</a:t>
            </a:r>
            <a:endParaRPr lang="en-US" dirty="0" smtClean="0"/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</a:rPr>
              <a:t>Create a test that defines the expected outcome</a:t>
            </a:r>
            <a:endParaRPr lang="en-US" dirty="0" smtClean="0"/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</a:rPr>
              <a:t>Asking "What I want is...“</a:t>
            </a:r>
            <a:endParaRPr lang="en-US" sz="2800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dirty="0" smtClean="0">
                <a:solidFill>
                  <a:srgbClr val="00FF00"/>
                </a:solidFill>
                <a:latin typeface="Arial" pitchFamily="34" charset="0"/>
              </a:rPr>
              <a:t>Green </a:t>
            </a: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- Creative Hat (Fun part)</a:t>
            </a: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</a:rPr>
              <a:t>Experiment/Prototype/Build until the test passes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dirty="0" err="1" smtClean="0">
                <a:solidFill>
                  <a:srgbClr val="00FF00"/>
                </a:solidFill>
                <a:latin typeface="Arial" pitchFamily="34" charset="0"/>
              </a:rPr>
              <a:t>Refactor</a:t>
            </a:r>
            <a:r>
              <a:rPr lang="en-US" sz="3700" b="1" dirty="0" smtClean="0">
                <a:solidFill>
                  <a:srgbClr val="00FF00"/>
                </a:solidFill>
                <a:latin typeface="Arial" pitchFamily="34" charset="0"/>
              </a:rPr>
              <a:t> </a:t>
            </a: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- Engineering</a:t>
            </a: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200" dirty="0" err="1" smtClean="0">
                <a:solidFill>
                  <a:srgbClr val="000000"/>
                </a:solidFill>
                <a:latin typeface="Arial" pitchFamily="34" charset="0"/>
              </a:rPr>
              <a:t>Refactor</a:t>
            </a: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en-US" sz="3200" dirty="0" err="1" smtClean="0">
                <a:solidFill>
                  <a:srgbClr val="000000"/>
                </a:solidFill>
                <a:latin typeface="Arial" pitchFamily="34" charset="0"/>
              </a:rPr>
              <a:t>refactor</a:t>
            </a: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en-US" sz="3200" dirty="0" err="1" smtClean="0">
                <a:solidFill>
                  <a:srgbClr val="000000"/>
                </a:solidFill>
                <a:latin typeface="Arial" pitchFamily="34" charset="0"/>
              </a:rPr>
              <a:t>refactor</a:t>
            </a:r>
            <a:endParaRPr lang="en-US" sz="32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50976" y="6096016"/>
            <a:ext cx="2602838" cy="1041135"/>
            <a:chOff x="2976" y="1737210"/>
            <a:chExt cx="2602838" cy="1041135"/>
          </a:xfrm>
          <a:solidFill>
            <a:srgbClr val="FF0000"/>
          </a:solidFill>
        </p:grpSpPr>
        <p:sp>
          <p:nvSpPr>
            <p:cNvPr id="11" name="Pentagon 10"/>
            <p:cNvSpPr/>
            <p:nvPr/>
          </p:nvSpPr>
          <p:spPr>
            <a:xfrm>
              <a:off x="2976" y="1737210"/>
              <a:ext cx="2602838" cy="1041135"/>
            </a:xfrm>
            <a:prstGeom prst="homePlat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entagon 4"/>
            <p:cNvSpPr/>
            <p:nvPr/>
          </p:nvSpPr>
          <p:spPr>
            <a:xfrm>
              <a:off x="2976" y="1737210"/>
              <a:ext cx="2342553" cy="104113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354" tIns="82677" rIns="41339" bIns="82677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100" kern="1200" dirty="0" smtClean="0"/>
                <a:t>Red</a:t>
              </a:r>
              <a:endParaRPr lang="en-GB" sz="3100" kern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33247" y="6096016"/>
            <a:ext cx="2602838" cy="1041135"/>
            <a:chOff x="2085247" y="1737210"/>
            <a:chExt cx="2602838" cy="1041135"/>
          </a:xfrm>
        </p:grpSpPr>
        <p:sp>
          <p:nvSpPr>
            <p:cNvPr id="9" name="Chevron 8"/>
            <p:cNvSpPr/>
            <p:nvPr/>
          </p:nvSpPr>
          <p:spPr>
            <a:xfrm>
              <a:off x="2085247" y="1737210"/>
              <a:ext cx="2602838" cy="10411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6"/>
            <p:cNvSpPr/>
            <p:nvPr/>
          </p:nvSpPr>
          <p:spPr>
            <a:xfrm>
              <a:off x="2605815" y="1737210"/>
              <a:ext cx="1561703" cy="10411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4016" tIns="82677" rIns="41339" bIns="82677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100" kern="1200" dirty="0" smtClean="0"/>
                <a:t>Green</a:t>
              </a:r>
              <a:endParaRPr lang="en-GB" sz="3100" kern="1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15518" y="6096016"/>
            <a:ext cx="2602838" cy="1041135"/>
            <a:chOff x="4167518" y="1737210"/>
            <a:chExt cx="2602838" cy="1041135"/>
          </a:xfrm>
        </p:grpSpPr>
        <p:sp>
          <p:nvSpPr>
            <p:cNvPr id="7" name="Chevron 6"/>
            <p:cNvSpPr/>
            <p:nvPr/>
          </p:nvSpPr>
          <p:spPr>
            <a:xfrm>
              <a:off x="4167518" y="1737210"/>
              <a:ext cx="2602838" cy="1041135"/>
            </a:xfrm>
            <a:prstGeom prst="chevron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vron 8"/>
            <p:cNvSpPr/>
            <p:nvPr/>
          </p:nvSpPr>
          <p:spPr>
            <a:xfrm>
              <a:off x="4688086" y="1737210"/>
              <a:ext cx="1561703" cy="10411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4016" tIns="82677" rIns="41339" bIns="82677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100" kern="1200" dirty="0" err="1" smtClean="0"/>
                <a:t>Refactor</a:t>
              </a:r>
              <a:endParaRPr lang="en-GB" sz="31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Test First Development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How easy is it to use TFD for the following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3400" b="1" dirty="0" smtClean="0">
                <a:solidFill>
                  <a:srgbClr val="333333"/>
                </a:solidFill>
                <a:latin typeface="Arial" pitchFamily="34" charset="0"/>
              </a:rPr>
              <a:t>Requirement/Story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400" dirty="0" smtClean="0">
                <a:solidFill>
                  <a:srgbClr val="333333"/>
                </a:solidFill>
                <a:latin typeface="Arial" pitchFamily="34" charset="0"/>
              </a:rPr>
              <a:t>Value = Units * Market Price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US" sz="30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400" dirty="0" smtClean="0">
                <a:solidFill>
                  <a:srgbClr val="333333"/>
                </a:solidFill>
                <a:latin typeface="Arial" pitchFamily="34" charset="0"/>
              </a:rPr>
              <a:t>Increase the performance of the User Security module by automatically caching the user’s manager Id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US" sz="30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400" dirty="0" smtClean="0">
                <a:solidFill>
                  <a:srgbClr val="333333"/>
                </a:solidFill>
                <a:latin typeface="Arial" pitchFamily="34" charset="0"/>
              </a:rPr>
              <a:t>The system must email the Portfolio manager when the Portfolio needs to be rebalanced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US" sz="30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400" dirty="0" smtClean="0">
                <a:solidFill>
                  <a:srgbClr val="333333"/>
                </a:solidFill>
                <a:latin typeface="Arial" pitchFamily="34" charset="0"/>
              </a:rPr>
              <a:t>Build a web site so that customers can see the performance of the portfolio</a:t>
            </a:r>
            <a:endParaRPr lang="en-US" sz="34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Test First Development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Do you feel guilty??	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Do you write a Failing unit test before every piece of code?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US" sz="37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Do you write a line of Unit Test code for EVERY line of production code?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b="1" i="1" dirty="0" smtClean="0">
                <a:solidFill>
                  <a:srgbClr val="6FA8DC"/>
                </a:solidFill>
                <a:latin typeface="Arial" pitchFamily="34" charset="0"/>
              </a:rPr>
              <a:t>	</a:t>
            </a: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Behavior Driven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	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3700" b="1" dirty="0" smtClean="0">
                <a:solidFill>
                  <a:srgbClr val="00B050"/>
                </a:solidFill>
                <a:latin typeface="Arial" pitchFamily="34" charset="0"/>
              </a:rPr>
              <a:t>How do you write a test when you don’t know where you are going? </a:t>
            </a:r>
            <a:endParaRPr lang="en-US" sz="3700" b="1" i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US" sz="37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3700" b="1" dirty="0" smtClean="0">
                <a:solidFill>
                  <a:srgbClr val="7030A0"/>
                </a:solidFill>
                <a:latin typeface="Arial" pitchFamily="34" charset="0"/>
              </a:rPr>
              <a:t>Maybe we need requirements that are easy to write tests for? </a:t>
            </a:r>
            <a:r>
              <a:rPr lang="en-US" b="1" i="1" dirty="0" smtClean="0">
                <a:solidFill>
                  <a:srgbClr val="6FA8DC"/>
                </a:solidFill>
                <a:latin typeface="Arial" pitchFamily="34" charset="0"/>
              </a:rPr>
              <a:t>	</a:t>
            </a: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Requirements</a:t>
            </a:r>
            <a:r>
              <a:rPr lang="en-US" sz="4700" dirty="0" smtClean="0"/>
              <a:t/>
            </a:r>
            <a:br>
              <a:rPr lang="en-US" sz="4700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What are they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Describes what a system </a:t>
            </a:r>
            <a:r>
              <a:rPr lang="en-US" sz="3700" b="1" dirty="0" smtClean="0">
                <a:solidFill>
                  <a:srgbClr val="FFC000"/>
                </a:solidFill>
                <a:latin typeface="Arial" pitchFamily="34" charset="0"/>
              </a:rPr>
              <a:t>should do</a:t>
            </a: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 but </a:t>
            </a:r>
            <a:r>
              <a:rPr lang="en-US" sz="3700" b="1" dirty="0" smtClean="0">
                <a:solidFill>
                  <a:srgbClr val="FFC000"/>
                </a:solidFill>
                <a:latin typeface="Arial" pitchFamily="34" charset="0"/>
              </a:rPr>
              <a:t>not how</a:t>
            </a: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 it will be done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7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Contract between the implementation team and the analysis team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7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</a:rPr>
              <a:t>Audience is typically the stake holders and not the development team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Requirements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27013" y="952480"/>
            <a:ext cx="9558337" cy="6119833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Precise and clear over verbose</a:t>
            </a:r>
            <a:endParaRPr lang="en-US" sz="3700" i="1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2300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We want requirements that 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Can be tested!!!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Are attainable!!! 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Are traceable into code!!!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207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Requirements Gathering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BDD merges two different approaches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3700" b="1" dirty="0" smtClean="0">
                <a:solidFill>
                  <a:srgbClr val="FFC000"/>
                </a:solidFill>
                <a:latin typeface="Arial" pitchFamily="34" charset="0"/>
              </a:rPr>
              <a:t>User Stories</a:t>
            </a:r>
            <a:endParaRPr lang="en-US" sz="37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dirty="0" smtClean="0">
                <a:solidFill>
                  <a:srgbClr val="333333"/>
                </a:solidFill>
                <a:latin typeface="Arial" pitchFamily="34" charset="0"/>
              </a:rPr>
              <a:t>Short one or two line statement that maps to a few days of development work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dirty="0" smtClean="0">
                <a:solidFill>
                  <a:srgbClr val="333333"/>
                </a:solidFill>
                <a:latin typeface="Arial" pitchFamily="34" charset="0"/>
              </a:rPr>
              <a:t>Highly focused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0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3700" b="1" dirty="0" smtClean="0">
                <a:solidFill>
                  <a:srgbClr val="FFC000"/>
                </a:solidFill>
                <a:latin typeface="Arial" pitchFamily="34" charset="0"/>
              </a:rPr>
              <a:t>Domain Driven Design</a:t>
            </a:r>
            <a:endParaRPr lang="en-US" sz="37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dirty="0" smtClean="0">
                <a:solidFill>
                  <a:srgbClr val="333333"/>
                </a:solidFill>
                <a:latin typeface="Arial" pitchFamily="34" charset="0"/>
              </a:rPr>
              <a:t>Ubiquitous language – Ensure business terminology permeates into code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</a:pPr>
            <a:r>
              <a:rPr lang="en-US" sz="3700" dirty="0" smtClean="0">
                <a:solidFill>
                  <a:srgbClr val="333333"/>
                </a:solidFill>
                <a:latin typeface="Arial" pitchFamily="34" charset="0"/>
              </a:rPr>
              <a:t>Clear single definition (within the project) for each business concept - </a:t>
            </a:r>
            <a:r>
              <a:rPr lang="en-US" sz="3700" dirty="0" smtClean="0">
                <a:solidFill>
                  <a:srgbClr val="7030A0"/>
                </a:solidFill>
                <a:latin typeface="Arial" pitchFamily="34" charset="0"/>
              </a:rPr>
              <a:t>Account has a single meaning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b="1" dirty="0" smtClean="0">
              <a:solidFill>
                <a:srgbClr val="333333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857250"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Story Template</a:t>
            </a:r>
          </a:p>
          <a:p>
            <a:pPr marL="1314450" lvl="3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As a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[User/Role]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I want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[Behaviour]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so that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[I receive benefit]</a:t>
            </a:r>
          </a:p>
          <a:p>
            <a:pPr marL="857250"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sz="3700" dirty="0" smtClean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857250"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Example</a:t>
            </a:r>
          </a:p>
          <a:p>
            <a:pPr marL="1314450" lvl="3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As a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“Operations staff member”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I want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“To create a Portfolio”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so that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“So that it can be traded”</a:t>
            </a:r>
          </a:p>
          <a:p>
            <a:pPr marL="857250" lvl="2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sz="4400" b="1" dirty="0" smtClean="0">
              <a:solidFill>
                <a:srgbClr val="333333"/>
              </a:solidFill>
              <a:latin typeface="Arial" pitchFamily="34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247650" y="304800"/>
            <a:ext cx="96647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BDD User Stories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700" b="1" i="1" kern="0" dirty="0" smtClean="0">
                <a:solidFill>
                  <a:srgbClr val="6FA8DC"/>
                </a:solidFill>
                <a:latin typeface="Arial" pitchFamily="34" charset="0"/>
                <a:ea typeface="+mj-ea"/>
                <a:cs typeface="+mj-cs"/>
              </a:rPr>
              <a:t>Formal template for User Stories</a:t>
            </a: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lvl="0" algn="l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BDD User Stories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000" b="1" i="1" dirty="0" smtClean="0">
                <a:solidFill>
                  <a:srgbClr val="6FA8DC"/>
                </a:solidFill>
                <a:latin typeface="Arial" pitchFamily="34" charset="0"/>
              </a:rPr>
              <a:t>Formal template for User Stories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US" sz="3700" b="1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Scenario Template</a:t>
            </a:r>
          </a:p>
          <a:p>
            <a:pPr marL="1314450" lvl="3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Given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some initial context (the givens),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When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an event occurs,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then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ensure some outcomes.</a:t>
            </a:r>
            <a:endParaRPr lang="en-US" sz="3700" dirty="0" smtClean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sz="3700" dirty="0" smtClean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Example</a:t>
            </a:r>
          </a:p>
          <a:p>
            <a:pPr marL="1314450" lvl="3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Given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“New portfolio is called Balanced Fund”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When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“Portfolio already exists”</a:t>
            </a:r>
            <a:br>
              <a:rPr lang="en-GB" sz="3700" dirty="0" smtClean="0">
                <a:latin typeface="Arial" pitchFamily="34" charset="0"/>
                <a:cs typeface="Arial" pitchFamily="34" charset="0"/>
              </a:rPr>
            </a:b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“Portfolio can 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not 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be created”</a:t>
            </a:r>
            <a:endParaRPr lang="en-US" sz="3700" dirty="0" smtClean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sz="360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.NET Library for writing automated BDD style tests</a:t>
            </a:r>
          </a:p>
          <a:p>
            <a:pPr>
              <a:buNone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Fluent syntax for building up a BDD Style User Stories</a:t>
            </a:r>
          </a:p>
          <a:p>
            <a:pPr>
              <a:buNone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Test runner that executes the stories and generates a report listing the contents of the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stories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BSD License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250825" y="292100"/>
            <a:ext cx="96456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NBehave</a:t>
            </a:r>
            <a:endParaRPr kumimoji="0" lang="en-US" sz="4700" b="1" i="0" u="none" strike="noStrike" kern="0" cap="none" spc="0" normalizeH="0" baseline="0" noProof="0" dirty="0" smtClean="0">
              <a:ln>
                <a:noFill/>
              </a:ln>
              <a:solidFill>
                <a:srgbClr val="A64D79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2575" y="1116013"/>
            <a:ext cx="9520238" cy="69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What is it?</a:t>
            </a: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54" y="1452546"/>
            <a:ext cx="9715568" cy="5643602"/>
          </a:xfrm>
        </p:spPr>
        <p:txBody>
          <a:bodyPr/>
          <a:lstStyle/>
          <a:p>
            <a:pPr>
              <a:buNone/>
            </a:pPr>
            <a:r>
              <a:rPr lang="en-GB" sz="35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[Theme("Portfolio Maintenance")]</a:t>
            </a:r>
          </a:p>
          <a:p>
            <a:pPr>
              <a:buNone/>
            </a:pPr>
            <a:r>
              <a:rPr lang="en-GB" sz="35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public class </a:t>
            </a:r>
            <a:r>
              <a:rPr lang="en-GB" sz="3500" dirty="0" err="1" smtClean="0">
                <a:latin typeface="Arial" pitchFamily="34" charset="0"/>
                <a:cs typeface="Arial" pitchFamily="34" charset="0"/>
              </a:rPr>
              <a:t>PortfolioMaintenanceStory</a:t>
            </a:r>
            <a:endParaRPr lang="en-GB" sz="35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35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>
              <a:buNone/>
            </a:pPr>
            <a:r>
              <a:rPr lang="en-GB" sz="35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35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[Story]</a:t>
            </a:r>
          </a:p>
          <a:p>
            <a:pPr>
              <a:buNone/>
            </a:pPr>
            <a:r>
              <a:rPr lang="en-GB" sz="35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35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public void </a:t>
            </a:r>
            <a:r>
              <a:rPr lang="en-GB" sz="3500" dirty="0" err="1" smtClean="0">
                <a:latin typeface="Arial" pitchFamily="34" charset="0"/>
                <a:cs typeface="Arial" pitchFamily="34" charset="0"/>
              </a:rPr>
              <a:t>portfolio_create_story</a:t>
            </a:r>
            <a:r>
              <a:rPr lang="en-GB" sz="3500" dirty="0" smtClean="0">
                <a:latin typeface="Arial" pitchFamily="34" charset="0"/>
                <a:cs typeface="Arial" pitchFamily="34" charset="0"/>
              </a:rPr>
              <a:t> () { ... }</a:t>
            </a:r>
          </a:p>
          <a:p>
            <a:pPr>
              <a:buNone/>
            </a:pPr>
            <a:r>
              <a:rPr lang="en-GB" sz="35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35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[Story]</a:t>
            </a:r>
          </a:p>
          <a:p>
            <a:pPr>
              <a:buNone/>
            </a:pPr>
            <a:r>
              <a:rPr lang="en-GB" sz="35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35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public void </a:t>
            </a:r>
            <a:r>
              <a:rPr lang="en-GB" sz="3500" dirty="0" err="1" smtClean="0">
                <a:latin typeface="Arial" pitchFamily="34" charset="0"/>
                <a:cs typeface="Arial" pitchFamily="34" charset="0"/>
              </a:rPr>
              <a:t>portfolio_delete_story</a:t>
            </a:r>
            <a:r>
              <a:rPr lang="en-GB" sz="3500" dirty="0" smtClean="0">
                <a:latin typeface="Arial" pitchFamily="34" charset="0"/>
                <a:cs typeface="Arial" pitchFamily="34" charset="0"/>
              </a:rPr>
              <a:t>() { ... }</a:t>
            </a:r>
          </a:p>
          <a:p>
            <a:pPr>
              <a:buNone/>
            </a:pPr>
            <a:r>
              <a:rPr lang="en-GB" sz="35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pPr>
              <a:buNone/>
            </a:pP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500" b="1" dirty="0" smtClean="0">
                <a:latin typeface="Arial" pitchFamily="34" charset="0"/>
                <a:cs typeface="Arial" pitchFamily="34" charset="0"/>
              </a:rPr>
              <a:t>Reference: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500" i="1" dirty="0" err="1" smtClean="0">
                <a:latin typeface="Arial" pitchFamily="34" charset="0"/>
                <a:cs typeface="Arial" pitchFamily="34" charset="0"/>
              </a:rPr>
              <a:t>NBehave.Narrator.Framework.dll</a:t>
            </a:r>
            <a:endParaRPr lang="en-GB" sz="25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8776" y="38082"/>
            <a:ext cx="8636000" cy="1057274"/>
          </a:xfrm>
        </p:spPr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Creating a BDD Theme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82575" y="881043"/>
            <a:ext cx="952023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Collection of related stories</a:t>
            </a: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54" y="1952612"/>
            <a:ext cx="9715568" cy="5143536"/>
          </a:xfrm>
        </p:spPr>
        <p:txBody>
          <a:bodyPr/>
          <a:lstStyle/>
          <a:p>
            <a:pPr>
              <a:buNone/>
            </a:pPr>
            <a:r>
              <a:rPr lang="en-GB" sz="34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var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 story = </a:t>
            </a:r>
            <a:r>
              <a:rPr lang="en-GB" sz="3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new Story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3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"Create portfolio"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>
              <a:buNone/>
            </a:pPr>
            <a:r>
              <a:rPr lang="en-GB" sz="3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400" dirty="0" err="1" smtClean="0">
                <a:latin typeface="Arial" pitchFamily="34" charset="0"/>
                <a:cs typeface="Arial" pitchFamily="34" charset="0"/>
              </a:rPr>
              <a:t>story.</a:t>
            </a:r>
            <a:r>
              <a:rPr lang="en-GB" sz="3400" b="1" dirty="0" err="1" smtClean="0">
                <a:latin typeface="Arial" pitchFamily="34" charset="0"/>
                <a:cs typeface="Arial" pitchFamily="34" charset="0"/>
              </a:rPr>
              <a:t>AsA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3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“Operations team member"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GB" sz="3400" dirty="0" smtClean="0">
                <a:latin typeface="Arial" pitchFamily="34" charset="0"/>
                <a:cs typeface="Arial" pitchFamily="34" charset="0"/>
              </a:rPr>
              <a:t>	.</a:t>
            </a:r>
            <a:r>
              <a:rPr lang="en-GB" sz="3400" b="1" dirty="0" err="1" smtClean="0">
                <a:latin typeface="Arial" pitchFamily="34" charset="0"/>
                <a:cs typeface="Arial" pitchFamily="34" charset="0"/>
              </a:rPr>
              <a:t>IWant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3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"To create a new portfolio on behalf of a portfolio manager"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en-GB" sz="3400" dirty="0" smtClean="0">
                <a:latin typeface="Arial" pitchFamily="34" charset="0"/>
                <a:cs typeface="Arial" pitchFamily="34" charset="0"/>
              </a:rPr>
              <a:t>	.</a:t>
            </a:r>
            <a:r>
              <a:rPr lang="en-GB" sz="3400" b="1" dirty="0" err="1" smtClean="0">
                <a:latin typeface="Arial" pitchFamily="34" charset="0"/>
                <a:cs typeface="Arial" pitchFamily="34" charset="0"/>
              </a:rPr>
              <a:t>SoThat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3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"the portfolio manager can configure the portfolio and the front office can trade"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); </a:t>
            </a:r>
            <a:endParaRPr lang="en-GB" sz="3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8776" y="38082"/>
            <a:ext cx="8636000" cy="1057274"/>
          </a:xfrm>
        </p:spPr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Creating a Story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82575" y="881043"/>
            <a:ext cx="952023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Fluent interface to define the story</a:t>
            </a: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16" y="1595422"/>
            <a:ext cx="9715568" cy="5286412"/>
          </a:xfrm>
        </p:spPr>
        <p:txBody>
          <a:bodyPr/>
          <a:lstStyle/>
          <a:p>
            <a:pPr>
              <a:buNone/>
            </a:pPr>
            <a:r>
              <a:rPr lang="en-GB" sz="30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story</a:t>
            </a:r>
            <a:r>
              <a:rPr lang="en-GB" sz="3000" dirty="0" err="1" smtClean="0">
                <a:latin typeface="Arial" pitchFamily="34" charset="0"/>
                <a:cs typeface="Arial" pitchFamily="34" charset="0"/>
              </a:rPr>
              <a:t>.WithScenario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does not exist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	.Given("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name is </a:t>
            </a:r>
            <a:r>
              <a:rPr lang="en-GB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$name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", "</a:t>
            </a:r>
            <a:r>
              <a:rPr lang="en-GB" sz="3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Aggressive Fund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	.When("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does not exist in the database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	.Then("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new portfolio should be created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");</a:t>
            </a:r>
          </a:p>
          <a:p>
            <a:pPr>
              <a:buNone/>
            </a:pP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30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story</a:t>
            </a:r>
            <a:r>
              <a:rPr lang="en-GB" sz="3000" dirty="0" err="1" smtClean="0">
                <a:latin typeface="Arial" pitchFamily="34" charset="0"/>
                <a:cs typeface="Arial" pitchFamily="34" charset="0"/>
              </a:rPr>
              <a:t>.WithScenario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already exists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	.Given("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name is </a:t>
            </a:r>
            <a:r>
              <a:rPr lang="en-GB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$name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", "</a:t>
            </a:r>
            <a:r>
              <a:rPr lang="en-GB" sz="3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Aggressive Fund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	.When("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already exists in database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	.Then("</a:t>
            </a:r>
            <a:r>
              <a:rPr lang="en-GB" sz="3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 error should occur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");</a:t>
            </a:r>
            <a:endParaRPr lang="en-GB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8776" y="38082"/>
            <a:ext cx="8636000" cy="10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Creating a Scenario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2575" y="809605"/>
            <a:ext cx="952023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Fluent interface to define the story</a:t>
            </a: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1174"/>
            <a:ext cx="9715568" cy="5000660"/>
          </a:xfrm>
        </p:spPr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Ouch we get an error???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The scenario throws an exception –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NBehave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isn’t validating any code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Pending</a:t>
            </a:r>
          </a:p>
          <a:p>
            <a:endParaRPr lang="en-GB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story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.WithScenario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("</a:t>
            </a: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does not exist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 lvl="1"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.Pending(</a:t>
            </a:r>
            <a:r>
              <a:rPr lang="en-GB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"In progress"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.Given("</a:t>
            </a: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name is </a:t>
            </a:r>
            <a:r>
              <a:rPr lang="en-GB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$name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", "</a:t>
            </a:r>
            <a:r>
              <a:rPr lang="en-GB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Aggressive Fund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 lvl="1"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.When("</a:t>
            </a: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does not exist in the database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 lvl="1"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.Then("</a:t>
            </a: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new portfolio should be created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");</a:t>
            </a:r>
          </a:p>
          <a:p>
            <a:endParaRPr lang="en-GB" dirty="0" smtClean="0">
              <a:solidFill>
                <a:srgbClr val="FFC000"/>
              </a:solidFill>
            </a:endParaRPr>
          </a:p>
          <a:p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8776" y="38082"/>
            <a:ext cx="8636000" cy="10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Executing the test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2575" y="881043"/>
            <a:ext cx="952023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With</a:t>
            </a:r>
            <a:r>
              <a:rPr kumimoji="0" lang="en-US" sz="3700" b="1" i="1" u="none" strike="noStrike" kern="0" cap="none" spc="0" normalizeH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3700" b="1" i="1" u="none" strike="noStrike" kern="0" cap="none" spc="0" normalizeH="0" noProof="0" dirty="0" err="1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NBehave</a:t>
            </a:r>
            <a:r>
              <a:rPr kumimoji="0" lang="en-US" sz="3700" b="1" i="1" u="none" strike="noStrike" kern="0" cap="none" spc="0" normalizeH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runner or </a:t>
            </a:r>
            <a:r>
              <a:rPr kumimoji="0" lang="en-US" sz="3700" b="1" i="1" u="none" strike="noStrike" kern="0" cap="none" spc="0" normalizeH="0" noProof="0" dirty="0" err="1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mbUnit</a:t>
            </a: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Diagram 22"/>
          <p:cNvGraphicFramePr/>
          <p:nvPr/>
        </p:nvGraphicFramePr>
        <p:xfrm>
          <a:off x="79340" y="5286412"/>
          <a:ext cx="9937784" cy="2166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292100"/>
            <a:ext cx="9645650" cy="922338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Behavior Driven Development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82575" y="1116013"/>
            <a:ext cx="9520238" cy="4830762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Across the Project (Story) Life Cycle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marL="742950" indent="-742950" eaLnBrk="1" hangingPunct="1">
              <a:lnSpc>
                <a:spcPct val="95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700" dirty="0" smtClean="0">
                <a:solidFill>
                  <a:srgbClr val="00B0F0"/>
                </a:solidFill>
                <a:latin typeface="Arial" pitchFamily="34" charset="0"/>
              </a:rPr>
              <a:t>Story</a:t>
            </a:r>
          </a:p>
          <a:p>
            <a:pPr marL="742950" indent="-742950" eaLnBrk="1" hangingPunct="1">
              <a:lnSpc>
                <a:spcPct val="95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700" dirty="0" smtClean="0">
                <a:solidFill>
                  <a:srgbClr val="00B0F0"/>
                </a:solidFill>
                <a:latin typeface="Arial" pitchFamily="34" charset="0"/>
              </a:rPr>
              <a:t>Pending Scenario</a:t>
            </a:r>
          </a:p>
          <a:p>
            <a:pPr marL="742950" indent="-742950" eaLnBrk="1" hangingPunct="1">
              <a:lnSpc>
                <a:spcPct val="95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700" dirty="0" smtClean="0">
                <a:latin typeface="Arial" pitchFamily="34" charset="0"/>
              </a:rPr>
              <a:t>Stubbed Behavior Cycle </a:t>
            </a:r>
            <a:r>
              <a:rPr lang="en-US" sz="2000" dirty="0" smtClean="0">
                <a:latin typeface="Arial" pitchFamily="34" charset="0"/>
              </a:rPr>
              <a:t>(Red, Green, </a:t>
            </a:r>
            <a:r>
              <a:rPr lang="en-US" sz="2000" dirty="0" err="1" smtClean="0">
                <a:latin typeface="Arial" pitchFamily="34" charset="0"/>
              </a:rPr>
              <a:t>Refactor</a:t>
            </a:r>
            <a:r>
              <a:rPr lang="en-US" sz="2000" dirty="0" smtClean="0">
                <a:latin typeface="Arial" pitchFamily="34" charset="0"/>
              </a:rPr>
              <a:t>)</a:t>
            </a:r>
          </a:p>
          <a:p>
            <a:pPr marL="742950" indent="-742950" eaLnBrk="1" hangingPunct="1">
              <a:lnSpc>
                <a:spcPct val="95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700" dirty="0" smtClean="0">
                <a:latin typeface="Arial" pitchFamily="34" charset="0"/>
              </a:rPr>
              <a:t>Real Behavior Cycle </a:t>
            </a:r>
            <a:r>
              <a:rPr lang="en-US" sz="2000" dirty="0" smtClean="0">
                <a:latin typeface="Arial" pitchFamily="34" charset="0"/>
              </a:rPr>
              <a:t>(Red, Green, </a:t>
            </a:r>
            <a:r>
              <a:rPr lang="en-US" sz="2000" dirty="0" err="1" smtClean="0">
                <a:latin typeface="Arial" pitchFamily="34" charset="0"/>
              </a:rPr>
              <a:t>Refactor</a:t>
            </a:r>
            <a:r>
              <a:rPr lang="en-US" sz="2000" dirty="0" smtClean="0">
                <a:latin typeface="Arial" pitchFamily="34" charset="0"/>
              </a:rPr>
              <a:t>)</a:t>
            </a:r>
          </a:p>
          <a:p>
            <a:pPr marL="742950" indent="-742950" eaLnBrk="1" hangingPunct="1">
              <a:lnSpc>
                <a:spcPct val="95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700" dirty="0" smtClean="0">
                <a:solidFill>
                  <a:srgbClr val="00FF00"/>
                </a:solidFill>
                <a:latin typeface="Arial" pitchFamily="34" charset="0"/>
              </a:rPr>
              <a:t>Acceptance Test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700" b="1" dirty="0" smtClean="0">
              <a:solidFill>
                <a:srgbClr val="00FF00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700" b="1" dirty="0" smtClean="0">
              <a:solidFill>
                <a:srgbClr val="00FF00"/>
              </a:solidFill>
              <a:latin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2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079868" y="6953272"/>
            <a:ext cx="1857388" cy="285752"/>
            <a:chOff x="1650976" y="6096016"/>
            <a:chExt cx="6767380" cy="1041135"/>
          </a:xfrm>
        </p:grpSpPr>
        <p:grpSp>
          <p:nvGrpSpPr>
            <p:cNvPr id="13" name="Group 12"/>
            <p:cNvGrpSpPr/>
            <p:nvPr/>
          </p:nvGrpSpPr>
          <p:grpSpPr>
            <a:xfrm>
              <a:off x="1650976" y="6096016"/>
              <a:ext cx="2602838" cy="1041135"/>
              <a:chOff x="2976" y="1737210"/>
              <a:chExt cx="2602838" cy="1041135"/>
            </a:xfrm>
            <a:solidFill>
              <a:srgbClr val="FF0000"/>
            </a:solidFill>
          </p:grpSpPr>
          <p:sp>
            <p:nvSpPr>
              <p:cNvPr id="14" name="Pentagon 13"/>
              <p:cNvSpPr/>
              <p:nvPr/>
            </p:nvSpPr>
            <p:spPr>
              <a:xfrm>
                <a:off x="2976" y="1737210"/>
                <a:ext cx="2602838" cy="1041135"/>
              </a:xfrm>
              <a:prstGeom prst="homePlat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Pentagon 4"/>
              <p:cNvSpPr/>
              <p:nvPr/>
            </p:nvSpPr>
            <p:spPr>
              <a:xfrm>
                <a:off x="2976" y="1737210"/>
                <a:ext cx="2342553" cy="10411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354" tIns="82677" rIns="41339" bIns="82677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800" kern="1200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733247" y="6096016"/>
              <a:ext cx="2602838" cy="1041135"/>
              <a:chOff x="2085247" y="1737210"/>
              <a:chExt cx="2602838" cy="1041135"/>
            </a:xfrm>
          </p:grpSpPr>
          <p:sp>
            <p:nvSpPr>
              <p:cNvPr id="17" name="Chevron 16"/>
              <p:cNvSpPr/>
              <p:nvPr/>
            </p:nvSpPr>
            <p:spPr>
              <a:xfrm>
                <a:off x="2085247" y="1737210"/>
                <a:ext cx="2602838" cy="1041135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Chevron 6"/>
              <p:cNvSpPr/>
              <p:nvPr/>
            </p:nvSpPr>
            <p:spPr>
              <a:xfrm>
                <a:off x="2605815" y="1737210"/>
                <a:ext cx="1561703" cy="10411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4016" tIns="82677" rIns="41339" bIns="82677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800" kern="1200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815518" y="6096016"/>
              <a:ext cx="2602838" cy="1041135"/>
              <a:chOff x="4167518" y="1737210"/>
              <a:chExt cx="2602838" cy="1041135"/>
            </a:xfrm>
          </p:grpSpPr>
          <p:sp>
            <p:nvSpPr>
              <p:cNvPr id="20" name="Chevron 19"/>
              <p:cNvSpPr/>
              <p:nvPr/>
            </p:nvSpPr>
            <p:spPr>
              <a:xfrm>
                <a:off x="4167518" y="1737210"/>
                <a:ext cx="2602838" cy="1041135"/>
              </a:xfrm>
              <a:prstGeom prst="chevron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Chevron 8"/>
              <p:cNvSpPr/>
              <p:nvPr/>
            </p:nvSpPr>
            <p:spPr>
              <a:xfrm>
                <a:off x="4688086" y="1737210"/>
                <a:ext cx="1561703" cy="10411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4016" tIns="82677" rIns="41339" bIns="82677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800" kern="1200" dirty="0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6151570" y="6953272"/>
            <a:ext cx="1857388" cy="285752"/>
            <a:chOff x="1650976" y="6096016"/>
            <a:chExt cx="6767380" cy="1041135"/>
          </a:xfrm>
        </p:grpSpPr>
        <p:grpSp>
          <p:nvGrpSpPr>
            <p:cNvPr id="25" name="Group 12"/>
            <p:cNvGrpSpPr/>
            <p:nvPr/>
          </p:nvGrpSpPr>
          <p:grpSpPr>
            <a:xfrm>
              <a:off x="1650976" y="6096016"/>
              <a:ext cx="2602838" cy="1041135"/>
              <a:chOff x="2976" y="1737210"/>
              <a:chExt cx="2602838" cy="1041135"/>
            </a:xfrm>
            <a:solidFill>
              <a:srgbClr val="FF0000"/>
            </a:solidFill>
          </p:grpSpPr>
          <p:sp>
            <p:nvSpPr>
              <p:cNvPr id="32" name="Pentagon 31"/>
              <p:cNvSpPr/>
              <p:nvPr/>
            </p:nvSpPr>
            <p:spPr>
              <a:xfrm>
                <a:off x="2976" y="1737210"/>
                <a:ext cx="2602838" cy="1041135"/>
              </a:xfrm>
              <a:prstGeom prst="homePlat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Pentagon 4"/>
              <p:cNvSpPr/>
              <p:nvPr/>
            </p:nvSpPr>
            <p:spPr>
              <a:xfrm>
                <a:off x="2976" y="1737210"/>
                <a:ext cx="2342553" cy="10411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354" tIns="82677" rIns="41339" bIns="82677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800" kern="1200" dirty="0"/>
              </a:p>
            </p:txBody>
          </p:sp>
        </p:grpSp>
        <p:grpSp>
          <p:nvGrpSpPr>
            <p:cNvPr id="26" name="Group 15"/>
            <p:cNvGrpSpPr/>
            <p:nvPr/>
          </p:nvGrpSpPr>
          <p:grpSpPr>
            <a:xfrm>
              <a:off x="3733247" y="6096016"/>
              <a:ext cx="2602838" cy="1041135"/>
              <a:chOff x="2085247" y="1737210"/>
              <a:chExt cx="2602838" cy="1041135"/>
            </a:xfrm>
          </p:grpSpPr>
          <p:sp>
            <p:nvSpPr>
              <p:cNvPr id="30" name="Chevron 29"/>
              <p:cNvSpPr/>
              <p:nvPr/>
            </p:nvSpPr>
            <p:spPr>
              <a:xfrm>
                <a:off x="2085247" y="1737210"/>
                <a:ext cx="2602838" cy="1041135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Chevron 6"/>
              <p:cNvSpPr/>
              <p:nvPr/>
            </p:nvSpPr>
            <p:spPr>
              <a:xfrm>
                <a:off x="2605815" y="1737210"/>
                <a:ext cx="1561703" cy="10411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4016" tIns="82677" rIns="41339" bIns="82677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800" kern="1200" dirty="0"/>
              </a:p>
            </p:txBody>
          </p:sp>
        </p:grpSp>
        <p:grpSp>
          <p:nvGrpSpPr>
            <p:cNvPr id="27" name="Group 18"/>
            <p:cNvGrpSpPr/>
            <p:nvPr/>
          </p:nvGrpSpPr>
          <p:grpSpPr>
            <a:xfrm>
              <a:off x="5815518" y="6096016"/>
              <a:ext cx="2602838" cy="1041135"/>
              <a:chOff x="4167518" y="1737210"/>
              <a:chExt cx="2602838" cy="1041135"/>
            </a:xfrm>
          </p:grpSpPr>
          <p:sp>
            <p:nvSpPr>
              <p:cNvPr id="28" name="Chevron 27"/>
              <p:cNvSpPr/>
              <p:nvPr/>
            </p:nvSpPr>
            <p:spPr>
              <a:xfrm>
                <a:off x="4167518" y="1737210"/>
                <a:ext cx="2602838" cy="1041135"/>
              </a:xfrm>
              <a:prstGeom prst="chevron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Chevron 8"/>
              <p:cNvSpPr/>
              <p:nvPr/>
            </p:nvSpPr>
            <p:spPr>
              <a:xfrm>
                <a:off x="4688086" y="1737210"/>
                <a:ext cx="1561703" cy="10411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4016" tIns="82677" rIns="41339" bIns="82677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800" kern="12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58776" y="38082"/>
            <a:ext cx="8636000" cy="10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Stubbing out the behavior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2575" y="809605"/>
            <a:ext cx="952023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With</a:t>
            </a:r>
            <a:r>
              <a:rPr kumimoji="0" lang="en-US" sz="3700" b="1" i="1" u="none" strike="noStrike" kern="0" cap="none" spc="0" normalizeH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3700" b="1" i="1" u="none" strike="noStrike" kern="0" cap="none" spc="0" normalizeH="0" noProof="0" dirty="0" err="1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NBehave</a:t>
            </a:r>
            <a:r>
              <a:rPr kumimoji="0" lang="en-US" sz="3700" b="1" i="1" u="none" strike="noStrike" kern="0" cap="none" spc="0" normalizeH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and </a:t>
            </a:r>
            <a:r>
              <a:rPr kumimoji="0" lang="en-US" sz="3700" b="1" i="1" u="none" strike="noStrike" kern="0" cap="none" spc="0" normalizeH="0" noProof="0" dirty="0" err="1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Rhino.Mocks</a:t>
            </a: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03178" y="1523984"/>
            <a:ext cx="9715568" cy="543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Steps to generate an API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Go through the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User story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find all the domain objects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Create a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class for each domain object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but don’t add state</a:t>
            </a:r>
          </a:p>
          <a:p>
            <a:pPr marL="51435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Go through the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User story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 create a 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find all the services</a:t>
            </a:r>
            <a:r>
              <a:rPr kumimoji="0" lang="en-GB" sz="3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that are required (Repositories etc)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GB" sz="3700" dirty="0" smtClean="0">
                <a:latin typeface="Arial" pitchFamily="34" charset="0"/>
                <a:cs typeface="Arial" pitchFamily="34" charset="0"/>
              </a:rPr>
              <a:t>Create </a:t>
            </a:r>
            <a:r>
              <a:rPr lang="en-GB" sz="37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an interface for each service 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but don’t add any methods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  <a:defRPr/>
            </a:pPr>
            <a:endParaRPr lang="en-GB" b="1" dirty="0" smtClean="0"/>
          </a:p>
          <a:p>
            <a:pPr lvl="0">
              <a:buNone/>
              <a:defRPr/>
            </a:pPr>
            <a:r>
              <a:rPr lang="en-GB" sz="3700" b="1" dirty="0" smtClean="0">
                <a:latin typeface="Arial" pitchFamily="34" charset="0"/>
                <a:cs typeface="Arial" pitchFamily="34" charset="0"/>
              </a:rPr>
              <a:t>Steps to generate the API </a:t>
            </a:r>
            <a:r>
              <a:rPr lang="en-GB" sz="3700" b="1" i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continued...</a:t>
            </a:r>
            <a:endParaRPr lang="en-GB" sz="37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GB" sz="37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Slowly implement the story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GB" sz="37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Add </a:t>
            </a:r>
            <a:r>
              <a:rPr lang="en-GB" sz="37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domain object properties</a:t>
            </a:r>
            <a:r>
              <a:rPr lang="en-GB" sz="37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as required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GB" sz="37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Add</a:t>
            </a:r>
            <a:r>
              <a:rPr lang="en-GB" sz="37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methods signatures 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as required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GB" sz="3700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sz="37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Stubs to explore Inputs/Outputs</a:t>
            </a:r>
            <a:r>
              <a:rPr lang="en-GB" sz="3700" dirty="0" smtClean="0">
                <a:latin typeface="Arial" pitchFamily="34" charset="0"/>
                <a:cs typeface="Arial" pitchFamily="34" charset="0"/>
              </a:rPr>
              <a:t> to the methods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8776" y="38082"/>
            <a:ext cx="8636000" cy="10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0" b="1" i="0" u="none" strike="noStrike" kern="0" cap="none" spc="0" normalizeH="0" baseline="0" noProof="0" dirty="0" smtClean="0">
                <a:ln>
                  <a:noFill/>
                </a:ln>
                <a:solidFill>
                  <a:srgbClr val="A64D79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Stubbing out the behavior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2575" y="809605"/>
            <a:ext cx="952023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1" u="none" strike="noStrike" kern="0" cap="none" spc="0" normalizeH="0" baseline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With</a:t>
            </a:r>
            <a:r>
              <a:rPr kumimoji="0" lang="en-US" sz="3700" b="1" i="1" u="none" strike="noStrike" kern="0" cap="none" spc="0" normalizeH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3700" b="1" i="1" u="none" strike="noStrike" kern="0" cap="none" spc="0" normalizeH="0" noProof="0" dirty="0" err="1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NBehave</a:t>
            </a:r>
            <a:r>
              <a:rPr kumimoji="0" lang="en-US" sz="3700" b="1" i="1" u="none" strike="noStrike" kern="0" cap="none" spc="0" normalizeH="0" noProof="0" dirty="0" smtClean="0">
                <a:ln>
                  <a:noFill/>
                </a:ln>
                <a:solidFill>
                  <a:srgbClr val="6FA8D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and Mocking</a:t>
            </a:r>
            <a:endParaRPr kumimoji="0" lang="en-US" sz="3700" b="1" i="1" u="none" strike="noStrike" kern="0" cap="none" spc="0" normalizeH="0" baseline="0" noProof="0" dirty="0" smtClean="0">
              <a:ln>
                <a:noFill/>
              </a:ln>
              <a:solidFill>
                <a:srgbClr val="6FA8DC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Stubbing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>
              <a:buNone/>
            </a:pPr>
            <a:r>
              <a:rPr lang="en-GB" sz="21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string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portfolioName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= "";</a:t>
            </a:r>
          </a:p>
          <a:p>
            <a:pPr>
              <a:buNone/>
            </a:pPr>
            <a:r>
              <a:rPr lang="en-GB" sz="21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Portfolio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p = null;</a:t>
            </a:r>
          </a:p>
          <a:p>
            <a:pPr>
              <a:buNone/>
            </a:pP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var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portfolioRepository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=  </a:t>
            </a:r>
            <a:r>
              <a:rPr lang="en-GB" sz="21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MockRepository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.GenerateStub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IPortfolioRepository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&gt;();</a:t>
            </a:r>
          </a:p>
          <a:p>
            <a:pPr>
              <a:buNone/>
            </a:pP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var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portfolioService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GB" sz="21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MockRepository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.GenerateStub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IPortfolioService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&gt;();</a:t>
            </a:r>
          </a:p>
          <a:p>
            <a:pPr>
              <a:buNone/>
            </a:pPr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s.WithScenario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("</a:t>
            </a:r>
            <a:r>
              <a:rPr lang="en-GB" sz="2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already exists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")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.Given("</a:t>
            </a:r>
            <a:r>
              <a:rPr lang="en-GB" sz="2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name is $name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", "</a:t>
            </a:r>
            <a:r>
              <a:rPr lang="en-GB" sz="2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Aggressive Fund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",   n =&gt; {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portfolioName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= n;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p = new </a:t>
            </a:r>
            <a:r>
              <a:rPr lang="en-GB" sz="21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Portfolio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{ Name =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portfolioName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};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portfolioRepository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	Stub(x =&gt;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x.FindPortfolioByName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portfolioName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)).Return(p);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portfolioService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	Stub(X =&gt;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X.CreatePortfolio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(p)).Throw(new 						</a:t>
            </a:r>
            <a:r>
              <a:rPr lang="en-GB" sz="21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ItemExistsException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());</a:t>
            </a: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	})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dirty="0" smtClean="0"/>
              <a:t>Create a new portfolio story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Stubbing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>
              <a:buNone/>
            </a:pPr>
            <a:r>
              <a:rPr lang="en-GB" sz="2400" dirty="0" smtClean="0"/>
              <a:t>	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.When("</a:t>
            </a:r>
            <a:r>
              <a:rPr lang="en-GB" sz="29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portfolio already exists in database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",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	 () =&gt; </a:t>
            </a:r>
            <a:r>
              <a:rPr lang="en-GB" sz="2900" dirty="0" err="1" smtClean="0">
                <a:latin typeface="Arial" pitchFamily="34" charset="0"/>
                <a:cs typeface="Arial" pitchFamily="34" charset="0"/>
              </a:rPr>
              <a:t>Assert.IsNotNull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(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GB" sz="2900" dirty="0" err="1" smtClean="0">
                <a:latin typeface="Arial" pitchFamily="34" charset="0"/>
                <a:cs typeface="Arial" pitchFamily="34" charset="0"/>
              </a:rPr>
              <a:t>portfolioRepository.FindPortfolioByName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2900" dirty="0" err="1" smtClean="0">
                <a:latin typeface="Arial" pitchFamily="34" charset="0"/>
                <a:cs typeface="Arial" pitchFamily="34" charset="0"/>
              </a:rPr>
              <a:t>portfolioName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))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	)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.Then("</a:t>
            </a:r>
            <a:r>
              <a:rPr lang="en-GB" sz="29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new portfolio create should fail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",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	() =&gt; </a:t>
            </a:r>
            <a:r>
              <a:rPr lang="en-GB" sz="2900" dirty="0" err="1" smtClean="0">
                <a:latin typeface="Arial" pitchFamily="34" charset="0"/>
                <a:cs typeface="Arial" pitchFamily="34" charset="0"/>
              </a:rPr>
              <a:t>Assert.Throws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GB" sz="29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ItemExistsException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&gt;(() =&gt; 					</a:t>
            </a:r>
            <a:r>
              <a:rPr lang="en-GB" sz="2900" dirty="0" err="1" smtClean="0">
                <a:latin typeface="Arial" pitchFamily="34" charset="0"/>
                <a:cs typeface="Arial" pitchFamily="34" charset="0"/>
              </a:rPr>
              <a:t>portfolioService.CreatePortfolio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(p))</a:t>
            </a:r>
          </a:p>
          <a:p>
            <a:pPr>
              <a:buNone/>
            </a:pPr>
            <a:r>
              <a:rPr lang="en-GB" sz="2900" dirty="0" smtClean="0">
                <a:latin typeface="Arial" pitchFamily="34" charset="0"/>
                <a:cs typeface="Arial" pitchFamily="34" charset="0"/>
              </a:rPr>
              <a:t>		);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dirty="0" smtClean="0"/>
              <a:t>Create a new portfolio story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TFD/BDD Comparison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93688" y="1238232"/>
            <a:ext cx="4600575" cy="5891231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Test First</a:t>
            </a:r>
            <a:endParaRPr lang="en-US" sz="3700" i="1" dirty="0" smtClean="0"/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Bottom Up approach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Lots of little steps working towards a solution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  </a:t>
            </a: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Output </a:t>
            </a: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Tests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37125" y="1166794"/>
            <a:ext cx="4691063" cy="5867419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Behavior Driven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Top down approach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Design starting with interfaces (using stubs) 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Back fill with code later</a:t>
            </a:r>
            <a:r>
              <a:rPr lang="en-US" sz="3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 </a:t>
            </a: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Output</a:t>
            </a:r>
            <a:endParaRPr lang="en-US" sz="3700" i="1" dirty="0" smtClean="0">
              <a:latin typeface="Arial" pitchFamily="34" charset="0"/>
              <a:cs typeface="Arial" pitchFamily="34" charset="0"/>
            </a:endParaRPr>
          </a:p>
          <a:p>
            <a:pPr marL="457200" lvl="1" indent="-342900" eaLnBrk="1" hangingPunct="1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7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API creation</a:t>
            </a:r>
            <a:endParaRPr lang="en-US" sz="37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292100"/>
            <a:ext cx="9645650" cy="922338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Test Driven Development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82575" y="952481"/>
            <a:ext cx="9520238" cy="857256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700" b="1" i="1" dirty="0" smtClean="0">
                <a:solidFill>
                  <a:srgbClr val="6FA8DC"/>
                </a:solidFill>
                <a:latin typeface="Arial" pitchFamily="34" charset="0"/>
              </a:rPr>
              <a:t>Development/Testing Phases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94116" y="2109605"/>
            <a:ext cx="2786082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User Stories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Behaviour Driven Development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1702" y="3681241"/>
            <a:ext cx="2071702" cy="1200329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Unit &amp; Component Test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4182" y="5181439"/>
            <a:ext cx="2071702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System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Integration Test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6662" y="3595686"/>
            <a:ext cx="2071702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User Acceptance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Test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530" y="5967257"/>
            <a:ext cx="2071702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Deployment Verification Test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 rot="7654947">
            <a:off x="1364627" y="5110775"/>
            <a:ext cx="1000410" cy="49094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Bent Arrow 16"/>
          <p:cNvSpPr/>
          <p:nvPr/>
        </p:nvSpPr>
        <p:spPr>
          <a:xfrm>
            <a:off x="2837424" y="2524116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rot="5400000">
            <a:off x="6750506" y="2611562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Bent Arrow 18"/>
          <p:cNvSpPr/>
          <p:nvPr/>
        </p:nvSpPr>
        <p:spPr>
          <a:xfrm rot="10800000">
            <a:off x="6766514" y="5095884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Bent Arrow 19"/>
          <p:cNvSpPr/>
          <p:nvPr/>
        </p:nvSpPr>
        <p:spPr>
          <a:xfrm rot="16200000">
            <a:off x="3035730" y="4897578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7-Point Star 20"/>
          <p:cNvSpPr/>
          <p:nvPr/>
        </p:nvSpPr>
        <p:spPr>
          <a:xfrm>
            <a:off x="5722942" y="1309670"/>
            <a:ext cx="1785950" cy="128588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 smtClean="0"/>
              <a:t>Stubs</a:t>
            </a:r>
          </a:p>
          <a:p>
            <a:pPr algn="ctr"/>
            <a:r>
              <a:rPr lang="en-GB" sz="1800" dirty="0" smtClean="0"/>
              <a:t>Domain Model</a:t>
            </a:r>
            <a:endParaRPr lang="en-GB" sz="1800" dirty="0"/>
          </a:p>
        </p:txBody>
      </p:sp>
      <p:sp>
        <p:nvSpPr>
          <p:cNvPr id="22" name="10-Point Star 21"/>
          <p:cNvSpPr/>
          <p:nvPr/>
        </p:nvSpPr>
        <p:spPr>
          <a:xfrm>
            <a:off x="8223272" y="4381504"/>
            <a:ext cx="1985970" cy="1928826"/>
          </a:xfrm>
          <a:prstGeom prst="star10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 smtClean="0"/>
              <a:t>Mocks</a:t>
            </a:r>
          </a:p>
          <a:p>
            <a:pPr algn="ctr"/>
            <a:r>
              <a:rPr lang="en-GB" sz="1800" dirty="0" smtClean="0"/>
              <a:t>Implemented Behaviour</a:t>
            </a:r>
            <a:endParaRPr lang="en-GB" sz="1800" dirty="0"/>
          </a:p>
        </p:txBody>
      </p:sp>
      <p:sp>
        <p:nvSpPr>
          <p:cNvPr id="23" name="10-Point Star 22"/>
          <p:cNvSpPr/>
          <p:nvPr/>
        </p:nvSpPr>
        <p:spPr>
          <a:xfrm>
            <a:off x="5722942" y="5810264"/>
            <a:ext cx="1357322" cy="1285884"/>
          </a:xfrm>
          <a:prstGeom prst="star10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 smtClean="0">
                <a:solidFill>
                  <a:srgbClr val="002060"/>
                </a:solidFill>
              </a:rPr>
              <a:t>No Mocks</a:t>
            </a:r>
          </a:p>
          <a:p>
            <a:pPr algn="ctr"/>
            <a:r>
              <a:rPr lang="en-GB" sz="1800" b="1" dirty="0" smtClean="0">
                <a:solidFill>
                  <a:srgbClr val="002060"/>
                </a:solidFill>
              </a:rPr>
              <a:t>/Stubs</a:t>
            </a:r>
            <a:endParaRPr lang="en-GB" sz="1800" b="1" dirty="0">
              <a:solidFill>
                <a:srgbClr val="002060"/>
              </a:solidFill>
            </a:endParaRPr>
          </a:p>
        </p:txBody>
      </p:sp>
      <p:sp>
        <p:nvSpPr>
          <p:cNvPr id="24" name="10-Point Star 23"/>
          <p:cNvSpPr/>
          <p:nvPr/>
        </p:nvSpPr>
        <p:spPr>
          <a:xfrm>
            <a:off x="142876" y="2452678"/>
            <a:ext cx="2008166" cy="1785950"/>
          </a:xfrm>
          <a:prstGeom prst="star10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 smtClean="0"/>
              <a:t>GUI Testing</a:t>
            </a:r>
          </a:p>
          <a:p>
            <a:pPr algn="ctr"/>
            <a:r>
              <a:rPr lang="en-GB" sz="1800" dirty="0" smtClean="0"/>
              <a:t>Fitness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54" y="1166794"/>
            <a:ext cx="8636000" cy="4749813"/>
          </a:xfrm>
        </p:spPr>
        <p:txBody>
          <a:bodyPr/>
          <a:lstStyle/>
          <a:p>
            <a:pPr>
              <a:buNone/>
            </a:pPr>
            <a:r>
              <a:rPr lang="en-GB" sz="2900" b="1" dirty="0" err="1" smtClean="0">
                <a:latin typeface="Arial" pitchFamily="34" charset="0"/>
                <a:cs typeface="Arial" pitchFamily="34" charset="0"/>
              </a:rPr>
              <a:t>NBehave</a:t>
            </a:r>
            <a:r>
              <a:rPr lang="en-GB" sz="29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test cases are compiled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Must be created by developers or technical testers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Are created at the start of the project</a:t>
            </a:r>
          </a:p>
          <a:p>
            <a:pPr>
              <a:buNone/>
            </a:pPr>
            <a:r>
              <a:rPr lang="en-GB" sz="2900" b="1" dirty="0" err="1" smtClean="0">
                <a:latin typeface="Arial" pitchFamily="34" charset="0"/>
                <a:cs typeface="Arial" pitchFamily="34" charset="0"/>
              </a:rPr>
              <a:t>Fitnesse</a:t>
            </a:r>
            <a:r>
              <a:rPr lang="en-GB" sz="29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User Acceptance tests are Wiki based and so are dynamic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Can be created by end users and business analysts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Can be created at the start of the project</a:t>
            </a:r>
          </a:p>
          <a:p>
            <a:pPr lvl="1"/>
            <a:r>
              <a:rPr lang="en-GB" sz="2900" dirty="0" smtClean="0">
                <a:latin typeface="Arial" pitchFamily="34" charset="0"/>
                <a:cs typeface="Arial" pitchFamily="34" charset="0"/>
              </a:rPr>
              <a:t>But are only “implemented” by the development late in the SDLC</a:t>
            </a:r>
            <a:endParaRPr lang="en-GB" sz="2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292100"/>
            <a:ext cx="9645650" cy="922338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User Acceptance 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err="1" smtClean="0">
                <a:solidFill>
                  <a:srgbClr val="A64D79"/>
                </a:solidFill>
                <a:latin typeface="Arial" pitchFamily="34" charset="0"/>
              </a:rPr>
              <a:t>NBehave</a:t>
            </a: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 </a:t>
            </a: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s</a:t>
            </a: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pecific features</a:t>
            </a:r>
            <a:endParaRPr lang="en-US" sz="4700" b="1" dirty="0" smtClean="0">
              <a:solidFill>
                <a:srgbClr val="A64D79"/>
              </a:solidFill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 algn="ctr">
              <a:buNone/>
            </a:pPr>
            <a:endParaRPr lang="en-GB" sz="4400" dirty="0" smtClean="0">
              <a:solidFill>
                <a:srgbClr val="6D00DA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GB" sz="4400" dirty="0" smtClean="0">
              <a:solidFill>
                <a:srgbClr val="6D00DA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GB" sz="4400" dirty="0" smtClean="0">
              <a:solidFill>
                <a:srgbClr val="6D00DA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GB" sz="4400" dirty="0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What else is in </a:t>
            </a:r>
            <a:r>
              <a:rPr lang="en-GB" sz="4400" dirty="0" err="1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NBehave</a:t>
            </a:r>
            <a:r>
              <a:rPr lang="en-GB" sz="4400" dirty="0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GB" sz="4400" dirty="0" smtClean="0">
              <a:solidFill>
                <a:srgbClr val="6D00D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endParaRPr lang="en-GB" sz="3600" dirty="0" smtClean="0">
              <a:solidFill>
                <a:srgbClr val="FFC000"/>
              </a:solidFill>
            </a:endParaRPr>
          </a:p>
          <a:p>
            <a:endParaRPr lang="en-GB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Fixtures to 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Assert.IsTrue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component.IsValid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) 	     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					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component.IsValid.ShouldBeTrue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()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Assert.Contains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(s, “hello world”);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					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s.ShouldContains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(“hello world”);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8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800" dirty="0" err="1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NBehave</a:t>
            </a:r>
            <a:r>
              <a:rPr lang="en-GB" sz="2800" dirty="0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 contains extension methods for </a:t>
            </a:r>
            <a:r>
              <a:rPr lang="en-GB" sz="2800" dirty="0" err="1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NUnit</a:t>
            </a:r>
            <a:r>
              <a:rPr lang="en-GB" sz="2800" dirty="0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err="1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mbUnit</a:t>
            </a:r>
            <a:r>
              <a:rPr lang="en-GB" sz="2800" dirty="0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err="1" smtClean="0">
                <a:solidFill>
                  <a:srgbClr val="6D00DA"/>
                </a:solidFill>
                <a:latin typeface="Arial" pitchFamily="34" charset="0"/>
                <a:cs typeface="Arial" pitchFamily="34" charset="0"/>
              </a:rPr>
              <a:t>xUnit</a:t>
            </a:r>
            <a:endParaRPr lang="en-GB" sz="2800" dirty="0" smtClean="0">
              <a:solidFill>
                <a:srgbClr val="6D00D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sz="3600" dirty="0" smtClean="0"/>
              <a:t>Loosing Assert from tests.  Easier to read?  </a:t>
            </a:r>
          </a:p>
          <a:p>
            <a:r>
              <a:rPr lang="en-GB" sz="3600" dirty="0" smtClean="0">
                <a:solidFill>
                  <a:srgbClr val="FFC000"/>
                </a:solidFill>
              </a:rPr>
              <a:t>For BAs, yes...</a:t>
            </a:r>
          </a:p>
          <a:p>
            <a:endParaRPr lang="en-GB" sz="3600" dirty="0" smtClean="0">
              <a:solidFill>
                <a:srgbClr val="FFC000"/>
              </a:solidFill>
            </a:endParaRPr>
          </a:p>
          <a:p>
            <a:endParaRPr lang="en-GB" sz="3600" dirty="0">
              <a:solidFill>
                <a:srgbClr val="FFC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2526096">
            <a:off x="3481861" y="2505881"/>
            <a:ext cx="50006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 rot="2526096">
            <a:off x="3463430" y="4200858"/>
            <a:ext cx="50006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Fixtures to 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[</a:t>
            </a:r>
            <a:r>
              <a:rPr lang="en-GB" sz="2400" dirty="0" err="1" smtClean="0"/>
              <a:t>TestFixture</a:t>
            </a:r>
            <a:r>
              <a:rPr lang="en-GB" sz="2400" dirty="0" smtClean="0"/>
              <a:t>]		[Context]</a:t>
            </a:r>
          </a:p>
          <a:p>
            <a:pPr>
              <a:buNone/>
            </a:pPr>
            <a:r>
              <a:rPr lang="en-GB" sz="2400" dirty="0" smtClean="0"/>
              <a:t>[Test]  		  	[Specification]</a:t>
            </a:r>
          </a:p>
          <a:p>
            <a:pPr>
              <a:buNone/>
            </a:pPr>
            <a:endParaRPr lang="en-GB" sz="2000" dirty="0" smtClean="0"/>
          </a:p>
          <a:p>
            <a:pPr lvl="1">
              <a:buNone/>
            </a:pPr>
            <a:r>
              <a:rPr lang="en-GB" sz="2000" dirty="0" smtClean="0">
                <a:solidFill>
                  <a:srgbClr val="92D050"/>
                </a:solidFill>
              </a:rPr>
              <a:t> [Context]</a:t>
            </a:r>
          </a:p>
          <a:p>
            <a:pPr lvl="1">
              <a:buNone/>
            </a:pPr>
            <a:r>
              <a:rPr lang="en-GB" sz="2000" dirty="0" smtClean="0">
                <a:solidFill>
                  <a:schemeClr val="accent2"/>
                </a:solidFill>
              </a:rPr>
              <a:t>public class </a:t>
            </a:r>
            <a:r>
              <a:rPr lang="en-GB" sz="2000" dirty="0" err="1" smtClean="0"/>
              <a:t>When_using_tokenized_stories</a:t>
            </a:r>
            <a:endParaRPr lang="en-GB" sz="2000" dirty="0" smtClean="0"/>
          </a:p>
          <a:p>
            <a:pPr lvl="1">
              <a:buNone/>
            </a:pPr>
            <a:r>
              <a:rPr lang="en-GB" sz="2000" dirty="0" smtClean="0"/>
              <a:t>{</a:t>
            </a:r>
          </a:p>
          <a:p>
            <a:pPr lvl="1">
              <a:buNone/>
            </a:pPr>
            <a:r>
              <a:rPr lang="en-GB" sz="2000" dirty="0" smtClean="0"/>
              <a:t>	</a:t>
            </a:r>
            <a:r>
              <a:rPr lang="en-GB" sz="2000" dirty="0" smtClean="0">
                <a:solidFill>
                  <a:srgbClr val="92D050"/>
                </a:solidFill>
              </a:rPr>
              <a:t>[Specification]</a:t>
            </a:r>
          </a:p>
          <a:p>
            <a:pPr lvl="1">
              <a:buNone/>
            </a:pPr>
            <a:r>
              <a:rPr lang="en-GB" sz="2000" dirty="0" smtClean="0"/>
              <a:t>      </a:t>
            </a:r>
            <a:r>
              <a:rPr lang="en-GB" sz="2000" dirty="0" smtClean="0">
                <a:solidFill>
                  <a:schemeClr val="accent2"/>
                </a:solidFill>
              </a:rPr>
              <a:t>public void </a:t>
            </a:r>
            <a:r>
              <a:rPr lang="en-GB" sz="2000" dirty="0" err="1" smtClean="0"/>
              <a:t>should_replace_token_with_value</a:t>
            </a:r>
            <a:r>
              <a:rPr lang="en-GB" sz="2000" dirty="0" smtClean="0"/>
              <a:t>()</a:t>
            </a:r>
          </a:p>
          <a:p>
            <a:pPr lvl="1">
              <a:buNone/>
            </a:pPr>
            <a:r>
              <a:rPr lang="en-GB" sz="2000" dirty="0" smtClean="0"/>
              <a:t>        {}</a:t>
            </a:r>
            <a:endParaRPr lang="en-GB" sz="2000" dirty="0" smtClean="0">
              <a:solidFill>
                <a:srgbClr val="6D00DA"/>
              </a:solidFill>
            </a:endParaRPr>
          </a:p>
          <a:p>
            <a:pPr>
              <a:buNone/>
            </a:pPr>
            <a:r>
              <a:rPr lang="en-GB" sz="3500" dirty="0" smtClean="0">
                <a:latin typeface="Arial" pitchFamily="34" charset="0"/>
                <a:cs typeface="Arial" pitchFamily="34" charset="0"/>
              </a:rPr>
              <a:t>Stories for BDD.  Specifications for </a:t>
            </a:r>
            <a:r>
              <a:rPr lang="en-GB" sz="3500" dirty="0" smtClean="0">
                <a:latin typeface="Arial" pitchFamily="34" charset="0"/>
                <a:cs typeface="Arial" pitchFamily="34" charset="0"/>
              </a:rPr>
              <a:t>focused </a:t>
            </a:r>
            <a:r>
              <a:rPr lang="en-GB" sz="3500" dirty="0" smtClean="0">
                <a:latin typeface="Arial" pitchFamily="34" charset="0"/>
                <a:cs typeface="Arial" pitchFamily="34" charset="0"/>
              </a:rPr>
              <a:t>tests.  </a:t>
            </a:r>
          </a:p>
          <a:p>
            <a:pPr>
              <a:buNone/>
            </a:pPr>
            <a:r>
              <a:rPr lang="en-GB" sz="3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word Test has become a dirty word...</a:t>
            </a:r>
            <a:endParaRPr lang="en-GB" sz="35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sz="3700" dirty="0" smtClean="0"/>
              <a:t>Is it </a:t>
            </a:r>
            <a:r>
              <a:rPr lang="en-GB" sz="3700" dirty="0" smtClean="0"/>
              <a:t>necessary?  Using Namespace Alias</a:t>
            </a:r>
            <a:endParaRPr lang="en-GB" sz="3700" dirty="0"/>
          </a:p>
        </p:txBody>
      </p:sp>
      <p:sp>
        <p:nvSpPr>
          <p:cNvPr id="5" name="Right Arrow 4"/>
          <p:cNvSpPr/>
          <p:nvPr/>
        </p:nvSpPr>
        <p:spPr>
          <a:xfrm>
            <a:off x="2222480" y="2253798"/>
            <a:ext cx="50006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Stories to documentation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93688" y="1166794"/>
            <a:ext cx="9286906" cy="5962669"/>
          </a:xfrm>
        </p:spPr>
        <p:txBody>
          <a:bodyPr lIns="0" tIns="0" rIns="0" bIns="0"/>
          <a:lstStyle/>
          <a:p>
            <a:pPr>
              <a:buNone/>
            </a:pP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NBehave-Console.exe </a:t>
            </a:r>
            <a:r>
              <a:rPr lang="en-GB" sz="3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PebbleSteps.NBehave.Stories.dll</a:t>
            </a:r>
            <a:r>
              <a:rPr lang="en-GB" sz="3000" b="1" dirty="0" smtClean="0">
                <a:latin typeface="Arial" pitchFamily="34" charset="0"/>
                <a:cs typeface="Arial" pitchFamily="34" charset="0"/>
              </a:rPr>
              <a:t> /o </a:t>
            </a:r>
            <a:r>
              <a:rPr lang="en-GB" sz="3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stories.txt</a:t>
            </a:r>
          </a:p>
          <a:p>
            <a:pPr lvl="1">
              <a:buNone/>
            </a:pPr>
            <a:endParaRPr lang="en-GB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Theme: Trade Compliance</a:t>
            </a:r>
          </a:p>
          <a:p>
            <a:pPr lvl="1">
              <a:buNone/>
            </a:pPr>
            <a:endParaRPr lang="en-GB" sz="15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Story: </a:t>
            </a:r>
            <a:r>
              <a:rPr lang="en-GB" sz="1500" dirty="0" err="1" smtClean="0">
                <a:latin typeface="Arial" pitchFamily="34" charset="0"/>
                <a:cs typeface="Arial" pitchFamily="34" charset="0"/>
              </a:rPr>
              <a:t>Pretrade</a:t>
            </a:r>
            <a:r>
              <a:rPr lang="en-GB" sz="1500" dirty="0" smtClean="0">
                <a:latin typeface="Arial" pitchFamily="34" charset="0"/>
                <a:cs typeface="Arial" pitchFamily="34" charset="0"/>
              </a:rPr>
              <a:t> compliance check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As a Trader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I want verify a trade against the portfolio before I call the broker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So that the portfolio does not move out of compliance</a:t>
            </a:r>
          </a:p>
          <a:p>
            <a:pPr lvl="1">
              <a:buNone/>
            </a:pPr>
            <a:endParaRPr lang="en-GB" sz="15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Scenario: trade will move portfolio out of compliance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Given portfolio with name Balanced Fund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And asset allocation pie contains segments Cash 0.4, Stock 0.3, Property 0.3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And allocation pie 0.05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And portfolio contains Stock IBM 1, Cash GBP 1, Property SW5 1Hb 1, Stock BHP 1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When market prices are IBM 1, GBP 1, SW5 1Hb 1, BHP 1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Then portfolio value is 4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And portfolio constituents are Stock totalValue:2 percentOfPie:0.5 lower:0.25 upper:0.35, Cash totalValue:1 percentOfPie:0.25 lower:0.35 upper:0.45, Property totalValue:1 percentOfPie:0.25 lower:0.25 upper:0.35, </a:t>
            </a:r>
          </a:p>
          <a:p>
            <a:pPr lvl="1">
              <a:buNone/>
            </a:pPr>
            <a:r>
              <a:rPr lang="en-GB" sz="1500" dirty="0" smtClean="0">
                <a:latin typeface="Arial" pitchFamily="34" charset="0"/>
                <a:cs typeface="Arial" pitchFamily="34" charset="0"/>
              </a:rPr>
              <a:t>			And portfolio is balanced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US" sz="1500" dirty="0" smtClean="0">
              <a:solidFill>
                <a:srgbClr val="000000"/>
              </a:solidFill>
              <a:latin typeface="-webkit-sans-serif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err="1" smtClean="0">
                <a:solidFill>
                  <a:srgbClr val="A64D79"/>
                </a:solidFill>
                <a:latin typeface="Arial" pitchFamily="34" charset="0"/>
              </a:rPr>
              <a:t>MSBuild</a:t>
            </a:r>
            <a:endParaRPr lang="en-US" sz="4700" b="1" dirty="0" smtClean="0">
              <a:solidFill>
                <a:srgbClr val="A64D79"/>
              </a:solidFill>
              <a:latin typeface="Arial" pitchFamily="34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93688" y="1381125"/>
            <a:ext cx="9286906" cy="5748338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GB" sz="30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GB" sz="3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UsingTask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GB" sz="3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AssemblyFile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="</a:t>
            </a:r>
            <a:r>
              <a:rPr lang="en-GB" sz="30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NBehave.MSBuild.dll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 </a:t>
            </a:r>
            <a:r>
              <a:rPr lang="en-GB" sz="3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TaskName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="</a:t>
            </a:r>
            <a:r>
              <a:rPr lang="en-GB" sz="30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NBehave.MSBuild.NBehaveTask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 /&gt;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None/>
            </a:pPr>
            <a:endParaRPr lang="en-GB" sz="3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GB" sz="3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NBehaveTask</a:t>
            </a:r>
            <a:endParaRPr lang="en-GB" sz="3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GB" sz="3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DryRun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="</a:t>
            </a:r>
            <a:r>
              <a:rPr lang="en-GB" sz="3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false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GB" sz="3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FailBuild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="</a:t>
            </a:r>
            <a:r>
              <a:rPr lang="en-GB" sz="3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false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GB" sz="3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StoryOutputPath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="</a:t>
            </a:r>
            <a:r>
              <a:rPr lang="en-GB" sz="3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output.xml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GB" sz="3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TestAssemblies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="</a:t>
            </a:r>
            <a:r>
              <a:rPr lang="en-GB" sz="3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3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PebbleSteps.NBehave.Stories.dll</a:t>
            </a:r>
            <a:r>
              <a:rPr lang="en-GB" sz="3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3000" dirty="0" smtClean="0">
                <a:latin typeface="Arial" pitchFamily="34" charset="0"/>
                <a:cs typeface="Arial" pitchFamily="34" charset="0"/>
              </a:rPr>
              <a:t>"</a:t>
            </a:r>
          </a:p>
          <a:p>
            <a:pPr>
              <a:buNone/>
            </a:pPr>
            <a:r>
              <a:rPr lang="en-GB" sz="3000" dirty="0" smtClean="0">
                <a:latin typeface="Arial" pitchFamily="34" charset="0"/>
                <a:cs typeface="Arial" pitchFamily="34" charset="0"/>
              </a:rPr>
              <a:t>      /&gt;</a:t>
            </a:r>
            <a:endParaRPr lang="en-US" sz="3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Still in Beta…</a:t>
            </a:r>
            <a:endParaRPr lang="en-US" sz="4700" b="1" dirty="0" smtClean="0">
              <a:solidFill>
                <a:srgbClr val="A64D79"/>
              </a:solidFill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The parameter regular expression is on [a-z][A-Z]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$example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0, </a:t>
            </a:r>
            <a:r>
              <a:rPr lang="en-GB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$example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1 –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First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parameter is printed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twice is the story output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Gallio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integration/replacement of current story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runner.  </a:t>
            </a:r>
          </a:p>
          <a:p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NBehave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small dev team...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Current story runner text output formatting is poor</a:t>
            </a:r>
          </a:p>
          <a:p>
            <a:pPr lvl="1"/>
            <a:r>
              <a:rPr lang="en-GB" dirty="0" smtClean="0">
                <a:latin typeface="Arial" pitchFamily="34" charset="0"/>
                <a:cs typeface="Arial" pitchFamily="34" charset="0"/>
              </a:rPr>
              <a:t>HTML </a:t>
            </a:r>
          </a:p>
          <a:p>
            <a:pPr lvl="1"/>
            <a:r>
              <a:rPr lang="en-GB" dirty="0" smtClean="0">
                <a:latin typeface="Arial" pitchFamily="34" charset="0"/>
                <a:cs typeface="Arial" pitchFamily="34" charset="0"/>
              </a:rPr>
              <a:t>or a XSLT for current XML output</a:t>
            </a: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Occasional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crash in the parsing engine that links text to delegate parameters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sz="3700" dirty="0" smtClean="0"/>
              <a:t>What’s left to do?</a:t>
            </a:r>
            <a:endParaRPr lang="en-GB" sz="3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Giving it a go</a:t>
            </a:r>
            <a:endParaRPr lang="en-US" sz="4700" b="1" dirty="0" smtClean="0">
              <a:solidFill>
                <a:srgbClr val="A64D79"/>
              </a:solidFill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>
              <a:buNone/>
            </a:pPr>
            <a:r>
              <a:rPr lang="en-GB" sz="2800" b="1" dirty="0" smtClean="0">
                <a:latin typeface="Arial" pitchFamily="34" charset="0"/>
                <a:cs typeface="Arial" pitchFamily="34" charset="0"/>
              </a:rPr>
              <a:t>Developer Driven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Story as Pseudo code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Peer programming – One person writes the scenario the other person removes </a:t>
            </a:r>
            <a:r>
              <a:rPr lang="en-GB" sz="2800" b="1" i="1" dirty="0" smtClean="0">
                <a:latin typeface="Arial" pitchFamily="34" charset="0"/>
                <a:cs typeface="Arial" pitchFamily="34" charset="0"/>
              </a:rPr>
              <a:t>Pending()</a:t>
            </a:r>
            <a:r>
              <a:rPr lang="en-GB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and “</a:t>
            </a:r>
            <a:r>
              <a:rPr lang="en-GB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makes it green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endParaRPr lang="en-GB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Don’t use “specification” syntax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Consider not using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NBehave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story runner and host Stories within current </a:t>
            </a:r>
            <a:r>
              <a:rPr lang="en-GB" sz="2800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Continuous Integration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setup </a:t>
            </a:r>
            <a:r>
              <a:rPr lang="en-GB" sz="20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(Use </a:t>
            </a:r>
            <a:r>
              <a:rPr lang="en-GB" sz="2000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NUnit</a:t>
            </a:r>
            <a:r>
              <a:rPr lang="en-GB" sz="20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000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TestFixture</a:t>
            </a:r>
            <a:r>
              <a:rPr lang="en-GB" sz="20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as opposed to Theme)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sz="3700" dirty="0" smtClean="0"/>
              <a:t>Adding </a:t>
            </a:r>
            <a:r>
              <a:rPr lang="en-GB" sz="3700" dirty="0" err="1" smtClean="0"/>
              <a:t>NBehave</a:t>
            </a:r>
            <a:r>
              <a:rPr lang="en-GB" sz="3700" dirty="0" smtClean="0"/>
              <a:t> to your team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5000"/>
              </a:lnSpc>
              <a:defRPr/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Giving it a go</a:t>
            </a:r>
            <a:endParaRPr lang="en-US" sz="4700" b="1" dirty="0" smtClean="0">
              <a:solidFill>
                <a:srgbClr val="A64D79"/>
              </a:solidFill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78" y="1523984"/>
            <a:ext cx="9715568" cy="5786478"/>
          </a:xfrm>
        </p:spPr>
        <p:txBody>
          <a:bodyPr/>
          <a:lstStyle/>
          <a:p>
            <a:pPr>
              <a:buNone/>
            </a:pPr>
            <a:r>
              <a:rPr lang="en-GB" sz="2800" b="1" dirty="0" smtClean="0">
                <a:latin typeface="Arial" pitchFamily="34" charset="0"/>
                <a:cs typeface="Arial" pitchFamily="34" charset="0"/>
              </a:rPr>
              <a:t>Scrum Master/PM driven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Ask for detailed requirements in BBD style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Embedded BDD Lifecycle (API-&gt;Stubs-&gt;Implementation-&gt;UAT) into estimates/deliverables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NBehave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story output as a deliverable to analysis/test team –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ie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as part of the release notes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0778" y="881042"/>
            <a:ext cx="9715568" cy="571503"/>
          </a:xfrm>
        </p:spPr>
        <p:txBody>
          <a:bodyPr/>
          <a:lstStyle/>
          <a:p>
            <a:r>
              <a:rPr lang="en-GB" sz="3700" dirty="0" smtClean="0"/>
              <a:t>Adding </a:t>
            </a:r>
            <a:r>
              <a:rPr lang="en-GB" sz="3700" dirty="0" err="1" smtClean="0"/>
              <a:t>NBehave</a:t>
            </a:r>
            <a:r>
              <a:rPr lang="en-GB" sz="3700" dirty="0" smtClean="0"/>
              <a:t> to your team    </a:t>
            </a:r>
            <a:r>
              <a:rPr lang="en-GB" dirty="0" smtClean="0">
                <a:solidFill>
                  <a:srgbClr val="FFC000"/>
                </a:solidFill>
              </a:rPr>
              <a:t>c</a:t>
            </a:r>
            <a:r>
              <a:rPr lang="en-GB" dirty="0" smtClean="0">
                <a:solidFill>
                  <a:srgbClr val="FFC000"/>
                </a:solidFill>
              </a:rPr>
              <a:t>ontinued...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54" y="1809736"/>
            <a:ext cx="8636000" cy="4106871"/>
          </a:xfrm>
        </p:spPr>
        <p:txBody>
          <a:bodyPr/>
          <a:lstStyle/>
          <a:p>
            <a:r>
              <a:rPr lang="en-GB" sz="37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http://nbehave.org/</a:t>
            </a:r>
          </a:p>
          <a:p>
            <a:r>
              <a:rPr lang="en-GB" sz="37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http://www.codeplex.com/NBehave</a:t>
            </a:r>
          </a:p>
          <a:p>
            <a:r>
              <a:rPr lang="en-GB" sz="37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http://behaviour-driven.org/</a:t>
            </a:r>
          </a:p>
          <a:p>
            <a:r>
              <a:rPr lang="en-GB" sz="37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http://dannorth.net/</a:t>
            </a:r>
          </a:p>
          <a:p>
            <a:pPr>
              <a:buNone/>
            </a:pPr>
            <a:endParaRPr lang="en-GB" sz="37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3700" dirty="0" smtClean="0">
                <a:latin typeface="Arial" pitchFamily="34" charset="0"/>
                <a:cs typeface="Arial" pitchFamily="34" charset="0"/>
              </a:rPr>
              <a:t>Code will be placed onto </a:t>
            </a:r>
            <a:r>
              <a:rPr lang="en-GB" sz="37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www.pebblesteps.com 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en-GB" sz="37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Questions?</a:t>
            </a:r>
            <a:endParaRPr lang="en-GB" sz="37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292100"/>
            <a:ext cx="9645650" cy="922338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</a:pPr>
            <a:r>
              <a:rPr lang="en-US" sz="4700" b="1" dirty="0" smtClean="0">
                <a:solidFill>
                  <a:srgbClr val="A64D79"/>
                </a:solidFill>
                <a:latin typeface="Arial" pitchFamily="34" charset="0"/>
              </a:rPr>
              <a:t>More information</a:t>
            </a:r>
            <a:r>
              <a:rPr lang="en-US" sz="5300" b="1" dirty="0" smtClean="0">
                <a:solidFill>
                  <a:srgbClr val="A64D79"/>
                </a:solidFill>
                <a:latin typeface="Arial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3700" b="1" i="1" kern="0" dirty="0" smtClean="0">
            <a:solidFill>
              <a:srgbClr val="6FA8DC"/>
            </a:solidFill>
            <a:latin typeface="Arial" pitchFamily="34" charset="0"/>
            <a:ea typeface="+mj-ea"/>
            <a:cs typeface="+mj-cs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8132</TotalTime>
  <Words>1358</Words>
  <Application>Microsoft PowerPoint</Application>
  <PresentationFormat>Custom</PresentationFormat>
  <Paragraphs>396</Paragraphs>
  <Slides>37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Default Design</vt:lpstr>
      <vt:lpstr>Behaviour Driven Development</vt:lpstr>
      <vt:lpstr>Behavior Driven Development Tools and techniques</vt:lpstr>
      <vt:lpstr>Behavior Driven Development Analysis/Design Methodology by Dan North</vt:lpstr>
      <vt:lpstr>Behavior Driven Development </vt:lpstr>
      <vt:lpstr>Slide 5</vt:lpstr>
      <vt:lpstr>Slide 6</vt:lpstr>
      <vt:lpstr>Test First Development</vt:lpstr>
      <vt:lpstr>Test First Development How easy is it to use TFD for the following</vt:lpstr>
      <vt:lpstr>Test First Development Do you feel guilty?? </vt:lpstr>
      <vt:lpstr>Behavior Driven  </vt:lpstr>
      <vt:lpstr>Requirements What are they</vt:lpstr>
      <vt:lpstr>Requirements</vt:lpstr>
      <vt:lpstr>Requirements Gathering BDD merges two different approaches</vt:lpstr>
      <vt:lpstr>Slide 14</vt:lpstr>
      <vt:lpstr>BDD User Stories Formal template for User Stories</vt:lpstr>
      <vt:lpstr>Slide 16</vt:lpstr>
      <vt:lpstr>Creating a BDD Theme</vt:lpstr>
      <vt:lpstr>Creating a Story </vt:lpstr>
      <vt:lpstr>Slide 19</vt:lpstr>
      <vt:lpstr>Slide 20</vt:lpstr>
      <vt:lpstr>Behavior Driven Development</vt:lpstr>
      <vt:lpstr>Slide 22</vt:lpstr>
      <vt:lpstr>Slide 23</vt:lpstr>
      <vt:lpstr>Stubbing example</vt:lpstr>
      <vt:lpstr>Stubbing example</vt:lpstr>
      <vt:lpstr>TFD/BDD Comparison</vt:lpstr>
      <vt:lpstr>Test Driven Development</vt:lpstr>
      <vt:lpstr>User Acceptance Test</vt:lpstr>
      <vt:lpstr>NBehave specific features</vt:lpstr>
      <vt:lpstr>Fixtures to Specifications</vt:lpstr>
      <vt:lpstr>Fixtures to Specifications</vt:lpstr>
      <vt:lpstr>Stories to documentation</vt:lpstr>
      <vt:lpstr>MSBuild</vt:lpstr>
      <vt:lpstr>Still in Beta…</vt:lpstr>
      <vt:lpstr>Giving it a go</vt:lpstr>
      <vt:lpstr>Giving it a go</vt:lpstr>
      <vt:lpstr>More information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David Ross</cp:lastModifiedBy>
  <cp:revision>167</cp:revision>
  <dcterms:created xsi:type="dcterms:W3CDTF">2004-05-06T09:28:21Z</dcterms:created>
  <dcterms:modified xsi:type="dcterms:W3CDTF">2009-04-15T17:31:11Z</dcterms:modified>
</cp:coreProperties>
</file>